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6"/>
  </p:notesMasterIdLst>
  <p:handoutMasterIdLst>
    <p:handoutMasterId r:id="rId37"/>
  </p:handoutMasterIdLst>
  <p:sldIdLst>
    <p:sldId id="332" r:id="rId2"/>
    <p:sldId id="389" r:id="rId3"/>
    <p:sldId id="364" r:id="rId4"/>
    <p:sldId id="350" r:id="rId5"/>
    <p:sldId id="356" r:id="rId6"/>
    <p:sldId id="355" r:id="rId7"/>
    <p:sldId id="388" r:id="rId8"/>
    <p:sldId id="339" r:id="rId9"/>
    <p:sldId id="405" r:id="rId10"/>
    <p:sldId id="408" r:id="rId11"/>
    <p:sldId id="406" r:id="rId12"/>
    <p:sldId id="411" r:id="rId13"/>
    <p:sldId id="404" r:id="rId14"/>
    <p:sldId id="407" r:id="rId15"/>
    <p:sldId id="392" r:id="rId16"/>
    <p:sldId id="414" r:id="rId17"/>
    <p:sldId id="390" r:id="rId18"/>
    <p:sldId id="413" r:id="rId19"/>
    <p:sldId id="394" r:id="rId20"/>
    <p:sldId id="348" r:id="rId21"/>
    <p:sldId id="395" r:id="rId22"/>
    <p:sldId id="387" r:id="rId23"/>
    <p:sldId id="398" r:id="rId24"/>
    <p:sldId id="399" r:id="rId25"/>
    <p:sldId id="410" r:id="rId26"/>
    <p:sldId id="409" r:id="rId27"/>
    <p:sldId id="378" r:id="rId28"/>
    <p:sldId id="382" r:id="rId29"/>
    <p:sldId id="385" r:id="rId30"/>
    <p:sldId id="379" r:id="rId31"/>
    <p:sldId id="386" r:id="rId32"/>
    <p:sldId id="412" r:id="rId33"/>
    <p:sldId id="344" r:id="rId34"/>
    <p:sldId id="329" r:id="rId3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640CDA3A-FD62-461F-A16C-C55370B57279}">
          <p14:sldIdLst>
            <p14:sldId id="332"/>
            <p14:sldId id="389"/>
            <p14:sldId id="364"/>
            <p14:sldId id="350"/>
            <p14:sldId id="356"/>
            <p14:sldId id="355"/>
            <p14:sldId id="388"/>
            <p14:sldId id="339"/>
            <p14:sldId id="405"/>
            <p14:sldId id="408"/>
            <p14:sldId id="406"/>
            <p14:sldId id="411"/>
            <p14:sldId id="404"/>
            <p14:sldId id="407"/>
            <p14:sldId id="392"/>
            <p14:sldId id="414"/>
            <p14:sldId id="390"/>
            <p14:sldId id="413"/>
            <p14:sldId id="394"/>
            <p14:sldId id="348"/>
            <p14:sldId id="395"/>
            <p14:sldId id="387"/>
            <p14:sldId id="398"/>
            <p14:sldId id="399"/>
            <p14:sldId id="410"/>
            <p14:sldId id="409"/>
            <p14:sldId id="378"/>
            <p14:sldId id="382"/>
            <p14:sldId id="385"/>
            <p14:sldId id="379"/>
            <p14:sldId id="386"/>
            <p14:sldId id="412"/>
            <p14:sldId id="34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EB3F5C"/>
    <a:srgbClr val="FFFFFF"/>
    <a:srgbClr val="66CCFF"/>
    <a:srgbClr val="0066FF"/>
    <a:srgbClr val="0000FF"/>
    <a:srgbClr val="0099FF"/>
    <a:srgbClr val="0C5268"/>
    <a:srgbClr val="AEF1FC"/>
    <a:srgbClr val="8A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E685B-D709-4531-9BA2-0DC4C54104B3}" v="73" dt="2023-04-24T18:59:35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5033" autoAdjust="0"/>
  </p:normalViewPr>
  <p:slideViewPr>
    <p:cSldViewPr snapToGrid="0" showGuides="1">
      <p:cViewPr varScale="1">
        <p:scale>
          <a:sx n="54" d="100"/>
          <a:sy n="54" d="100"/>
        </p:scale>
        <p:origin x="18" y="63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77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505EEE-92A4-4043-ACE6-F4EFB6BF25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FAD30-BCBC-4ACF-8059-C65B725B3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C6FB-6865-46A8-9441-E3AB0009C63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9ED0-7502-4D21-B4C3-AB55A49738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E18F0-6A04-4FD9-9E3B-DA2004B1D7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DAF52-A73A-4DB1-A773-2E8D41C86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23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CE771-8497-4A59-A017-5B60990ED265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0D9E2-7F78-4717-BAB1-C49F64A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8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D9E2-7F78-4717-BAB1-C49F64A548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B8BA-B685-E50A-AB69-598A5EA08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DDCF2-3ACB-5C68-A7B3-86A473158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FD106-7BC7-6CF1-AE7F-00A076AA1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4C572-E5F6-0295-0ADB-46F89D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D9E2-7F78-4717-BAB1-C49F64A548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D9E2-7F78-4717-BAB1-C49F64A548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0D9E2-7F78-4717-BAB1-C49F64A548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Slide_Gl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6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4E0882C-F3C3-4756-859D-D2B16B2FF4F9}"/>
              </a:ext>
            </a:extLst>
          </p:cNvPr>
          <p:cNvSpPr/>
          <p:nvPr userDrawn="1"/>
        </p:nvSpPr>
        <p:spPr>
          <a:xfrm rot="18900000">
            <a:off x="1373174" y="1503121"/>
            <a:ext cx="3361378" cy="3361378"/>
          </a:xfrm>
          <a:prstGeom prst="rect">
            <a:avLst/>
          </a:prstGeom>
          <a:ln w="15875"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B765F3-4682-4791-1D8F-6E07F89B9B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9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B765F3-4682-4791-1D8F-6E07F89B9B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7800" y="0"/>
            <a:ext cx="6858000" cy="7810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4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0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98B6F26-55F0-FD84-DE99-91C49C1EE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5905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278F-9EBE-4712-AB85-1A4E72227909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DEEB0-0D57-4C46-9A3A-CA2E40FA3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3" r:id="rId2"/>
    <p:sldLayoutId id="2147483649" r:id="rId3"/>
    <p:sldLayoutId id="2147483684" r:id="rId4"/>
    <p:sldLayoutId id="2147483680" r:id="rId5"/>
    <p:sldLayoutId id="2147483685" r:id="rId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3.glb"/><Relationship Id="rId7" Type="http://schemas.microsoft.com/office/2017/06/relationships/model3d" Target="../media/model3d4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6.glb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5.glb"/><Relationship Id="rId5" Type="http://schemas.openxmlformats.org/officeDocument/2006/relationships/image" Target="../media/image10.png"/><Relationship Id="rId4" Type="http://schemas.microsoft.com/office/2017/06/relationships/model3d" Target="../media/model3d4.glb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6.glb"/><Relationship Id="rId5" Type="http://schemas.openxmlformats.org/officeDocument/2006/relationships/image" Target="../media/image14.png"/><Relationship Id="rId4" Type="http://schemas.microsoft.com/office/2017/06/relationships/model3d" Target="../media/model3d5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">
            <a:extLst>
              <a:ext uri="{FF2B5EF4-FFF2-40B4-BE49-F238E27FC236}">
                <a16:creationId xmlns:a16="http://schemas.microsoft.com/office/drawing/2014/main" id="{27F302BA-1CF6-404B-BE07-51F6BA7EE7DF}"/>
              </a:ext>
            </a:extLst>
          </p:cNvPr>
          <p:cNvSpPr txBox="1"/>
          <p:nvPr/>
        </p:nvSpPr>
        <p:spPr>
          <a:xfrm>
            <a:off x="6318245" y="2203464"/>
            <a:ext cx="8301504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0"/>
              </a:lnSpc>
            </a:pPr>
            <a:r>
              <a:rPr lang="en-US" sz="9600" spc="1200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</a:p>
        </p:txBody>
      </p:sp>
      <p:sp>
        <p:nvSpPr>
          <p:cNvPr id="125" name="Textbox">
            <a:extLst>
              <a:ext uri="{FF2B5EF4-FFF2-40B4-BE49-F238E27FC236}">
                <a16:creationId xmlns:a16="http://schemas.microsoft.com/office/drawing/2014/main" id="{62FD2FA7-6D00-42E8-AF35-0DD93F4C2E7C}"/>
              </a:ext>
            </a:extLst>
          </p:cNvPr>
          <p:cNvSpPr txBox="1"/>
          <p:nvPr/>
        </p:nvSpPr>
        <p:spPr>
          <a:xfrm>
            <a:off x="7608921" y="4152735"/>
            <a:ext cx="865855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spc="15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2099C5F-D109-CA59-952B-DFB0774361C4}"/>
              </a:ext>
            </a:extLst>
          </p:cNvPr>
          <p:cNvSpPr/>
          <p:nvPr/>
        </p:nvSpPr>
        <p:spPr>
          <a:xfrm>
            <a:off x="6025482" y="4075177"/>
            <a:ext cx="1583439" cy="1147482"/>
          </a:xfrm>
          <a:custGeom>
            <a:avLst/>
            <a:gdLst>
              <a:gd name="connsiteX0" fmla="*/ 534490 w 1583439"/>
              <a:gd name="connsiteY0" fmla="*/ 0 h 1147482"/>
              <a:gd name="connsiteX1" fmla="*/ 1058965 w 1583439"/>
              <a:gd name="connsiteY1" fmla="*/ 0 h 1147482"/>
              <a:gd name="connsiteX2" fmla="*/ 1583439 w 1583439"/>
              <a:gd name="connsiteY2" fmla="*/ 573366 h 1147482"/>
              <a:gd name="connsiteX3" fmla="*/ 1058965 w 1583439"/>
              <a:gd name="connsiteY3" fmla="*/ 1146732 h 1147482"/>
              <a:gd name="connsiteX4" fmla="*/ 1031170 w 1583439"/>
              <a:gd name="connsiteY4" fmla="*/ 1146732 h 1147482"/>
              <a:gd name="connsiteX5" fmla="*/ 1031170 w 1583439"/>
              <a:gd name="connsiteY5" fmla="*/ 1147482 h 1147482"/>
              <a:gd name="connsiteX6" fmla="*/ 0 w 1583439"/>
              <a:gd name="connsiteY6" fmla="*/ 1147482 h 1147482"/>
              <a:gd name="connsiteX7" fmla="*/ 0 w 1583439"/>
              <a:gd name="connsiteY7" fmla="*/ 1146733 h 1147482"/>
              <a:gd name="connsiteX8" fmla="*/ 27670 w 1583439"/>
              <a:gd name="connsiteY8" fmla="*/ 1146733 h 1147482"/>
              <a:gd name="connsiteX9" fmla="*/ 108299 w 1583439"/>
              <a:gd name="connsiteY9" fmla="*/ 1058588 h 1147482"/>
              <a:gd name="connsiteX10" fmla="*/ 615118 w 1583439"/>
              <a:gd name="connsiteY10" fmla="*/ 1058588 h 1147482"/>
              <a:gd name="connsiteX11" fmla="*/ 669717 w 1583439"/>
              <a:gd name="connsiteY11" fmla="*/ 998900 h 1147482"/>
              <a:gd name="connsiteX12" fmla="*/ 162896 w 1583439"/>
              <a:gd name="connsiteY12" fmla="*/ 998900 h 1147482"/>
              <a:gd name="connsiteX13" fmla="*/ 244211 w 1583439"/>
              <a:gd name="connsiteY13" fmla="*/ 910006 h 1147482"/>
              <a:gd name="connsiteX14" fmla="*/ 751031 w 1583439"/>
              <a:gd name="connsiteY14" fmla="*/ 910006 h 1147482"/>
              <a:gd name="connsiteX15" fmla="*/ 808718 w 1583439"/>
              <a:gd name="connsiteY15" fmla="*/ 846941 h 1147482"/>
              <a:gd name="connsiteX16" fmla="*/ 301899 w 1583439"/>
              <a:gd name="connsiteY16" fmla="*/ 846941 h 1147482"/>
              <a:gd name="connsiteX17" fmla="*/ 383213 w 1583439"/>
              <a:gd name="connsiteY17" fmla="*/ 758047 h 1147482"/>
              <a:gd name="connsiteX18" fmla="*/ 890032 w 1583439"/>
              <a:gd name="connsiteY18" fmla="*/ 758047 h 1147482"/>
              <a:gd name="connsiteX19" fmla="*/ 947720 w 1583439"/>
              <a:gd name="connsiteY19" fmla="*/ 694981 h 1147482"/>
              <a:gd name="connsiteX20" fmla="*/ 440900 w 1583439"/>
              <a:gd name="connsiteY20" fmla="*/ 694981 h 1147482"/>
              <a:gd name="connsiteX21" fmla="*/ 522215 w 1583439"/>
              <a:gd name="connsiteY21" fmla="*/ 606087 h 1147482"/>
              <a:gd name="connsiteX22" fmla="*/ 1029034 w 1583439"/>
              <a:gd name="connsiteY22" fmla="*/ 606087 h 1147482"/>
              <a:gd name="connsiteX23" fmla="*/ 1058965 w 1583439"/>
              <a:gd name="connsiteY23" fmla="*/ 573366 h 1147482"/>
              <a:gd name="connsiteX24" fmla="*/ 1031208 w 1583439"/>
              <a:gd name="connsiteY24" fmla="*/ 543021 h 1147482"/>
              <a:gd name="connsiteX25" fmla="*/ 524386 w 1583439"/>
              <a:gd name="connsiteY25" fmla="*/ 543021 h 1147482"/>
              <a:gd name="connsiteX26" fmla="*/ 443072 w 1583439"/>
              <a:gd name="connsiteY26" fmla="*/ 454127 h 1147482"/>
              <a:gd name="connsiteX27" fmla="*/ 949894 w 1583439"/>
              <a:gd name="connsiteY27" fmla="*/ 454127 h 1147482"/>
              <a:gd name="connsiteX28" fmla="*/ 892205 w 1583439"/>
              <a:gd name="connsiteY28" fmla="*/ 391061 h 1147482"/>
              <a:gd name="connsiteX29" fmla="*/ 385385 w 1583439"/>
              <a:gd name="connsiteY29" fmla="*/ 391061 h 1147482"/>
              <a:gd name="connsiteX30" fmla="*/ 304070 w 1583439"/>
              <a:gd name="connsiteY30" fmla="*/ 302167 h 1147482"/>
              <a:gd name="connsiteX31" fmla="*/ 810891 w 1583439"/>
              <a:gd name="connsiteY31" fmla="*/ 302167 h 1147482"/>
              <a:gd name="connsiteX32" fmla="*/ 753203 w 1583439"/>
              <a:gd name="connsiteY32" fmla="*/ 239101 h 1147482"/>
              <a:gd name="connsiteX33" fmla="*/ 246383 w 1583439"/>
              <a:gd name="connsiteY33" fmla="*/ 239101 h 1147482"/>
              <a:gd name="connsiteX34" fmla="*/ 165068 w 1583439"/>
              <a:gd name="connsiteY34" fmla="*/ 150207 h 1147482"/>
              <a:gd name="connsiteX35" fmla="*/ 671889 w 1583439"/>
              <a:gd name="connsiteY35" fmla="*/ 150207 h 1147482"/>
              <a:gd name="connsiteX36" fmla="*/ 616815 w 1583439"/>
              <a:gd name="connsiteY36" fmla="*/ 89999 h 1147482"/>
              <a:gd name="connsiteX37" fmla="*/ 107380 w 1583439"/>
              <a:gd name="connsiteY37" fmla="*/ 89999 h 1147482"/>
              <a:gd name="connsiteX38" fmla="*/ 27670 w 1583439"/>
              <a:gd name="connsiteY38" fmla="*/ 2859 h 1147482"/>
              <a:gd name="connsiteX39" fmla="*/ 18029 w 1583439"/>
              <a:gd name="connsiteY39" fmla="*/ 2859 h 1147482"/>
              <a:gd name="connsiteX40" fmla="*/ 18029 w 1583439"/>
              <a:gd name="connsiteY40" fmla="*/ 1105 h 1147482"/>
              <a:gd name="connsiteX41" fmla="*/ 535501 w 1583439"/>
              <a:gd name="connsiteY41" fmla="*/ 1105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83439" h="1147482">
                <a:moveTo>
                  <a:pt x="534490" y="0"/>
                </a:moveTo>
                <a:lnTo>
                  <a:pt x="1058965" y="0"/>
                </a:lnTo>
                <a:lnTo>
                  <a:pt x="1583439" y="573366"/>
                </a:lnTo>
                <a:lnTo>
                  <a:pt x="1058965" y="1146732"/>
                </a:lnTo>
                <a:lnTo>
                  <a:pt x="1031170" y="1146732"/>
                </a:lnTo>
                <a:lnTo>
                  <a:pt x="1031170" y="1147482"/>
                </a:lnTo>
                <a:lnTo>
                  <a:pt x="0" y="1147482"/>
                </a:lnTo>
                <a:lnTo>
                  <a:pt x="0" y="1146733"/>
                </a:lnTo>
                <a:lnTo>
                  <a:pt x="27670" y="1146733"/>
                </a:lnTo>
                <a:lnTo>
                  <a:pt x="108299" y="1058588"/>
                </a:lnTo>
                <a:lnTo>
                  <a:pt x="615118" y="1058588"/>
                </a:lnTo>
                <a:lnTo>
                  <a:pt x="669717" y="998900"/>
                </a:lnTo>
                <a:lnTo>
                  <a:pt x="162896" y="998900"/>
                </a:lnTo>
                <a:lnTo>
                  <a:pt x="244211" y="910006"/>
                </a:lnTo>
                <a:lnTo>
                  <a:pt x="751031" y="910006"/>
                </a:lnTo>
                <a:lnTo>
                  <a:pt x="808718" y="846941"/>
                </a:lnTo>
                <a:lnTo>
                  <a:pt x="301899" y="846941"/>
                </a:lnTo>
                <a:lnTo>
                  <a:pt x="383213" y="758047"/>
                </a:lnTo>
                <a:lnTo>
                  <a:pt x="890032" y="758047"/>
                </a:lnTo>
                <a:lnTo>
                  <a:pt x="947720" y="694981"/>
                </a:lnTo>
                <a:lnTo>
                  <a:pt x="440900" y="694981"/>
                </a:lnTo>
                <a:lnTo>
                  <a:pt x="522215" y="606087"/>
                </a:lnTo>
                <a:lnTo>
                  <a:pt x="1029034" y="606087"/>
                </a:lnTo>
                <a:lnTo>
                  <a:pt x="1058965" y="573366"/>
                </a:lnTo>
                <a:lnTo>
                  <a:pt x="1031208" y="543021"/>
                </a:lnTo>
                <a:lnTo>
                  <a:pt x="524386" y="543021"/>
                </a:lnTo>
                <a:lnTo>
                  <a:pt x="443072" y="454127"/>
                </a:lnTo>
                <a:lnTo>
                  <a:pt x="949894" y="454127"/>
                </a:lnTo>
                <a:lnTo>
                  <a:pt x="892205" y="391061"/>
                </a:lnTo>
                <a:lnTo>
                  <a:pt x="385385" y="391061"/>
                </a:lnTo>
                <a:lnTo>
                  <a:pt x="304070" y="302167"/>
                </a:lnTo>
                <a:lnTo>
                  <a:pt x="810891" y="302167"/>
                </a:lnTo>
                <a:lnTo>
                  <a:pt x="753203" y="239101"/>
                </a:lnTo>
                <a:lnTo>
                  <a:pt x="246383" y="239101"/>
                </a:lnTo>
                <a:lnTo>
                  <a:pt x="165068" y="150207"/>
                </a:lnTo>
                <a:lnTo>
                  <a:pt x="671889" y="150207"/>
                </a:lnTo>
                <a:lnTo>
                  <a:pt x="616815" y="89999"/>
                </a:lnTo>
                <a:lnTo>
                  <a:pt x="107380" y="89999"/>
                </a:lnTo>
                <a:lnTo>
                  <a:pt x="27670" y="2859"/>
                </a:lnTo>
                <a:lnTo>
                  <a:pt x="18029" y="2859"/>
                </a:lnTo>
                <a:lnTo>
                  <a:pt x="18029" y="1105"/>
                </a:lnTo>
                <a:lnTo>
                  <a:pt x="535501" y="110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04B9531-7C3F-A562-136C-2E3BAC58CBF0}"/>
              </a:ext>
            </a:extLst>
          </p:cNvPr>
          <p:cNvCxnSpPr>
            <a:cxnSpLocks/>
          </p:cNvCxnSpPr>
          <p:nvPr/>
        </p:nvCxnSpPr>
        <p:spPr>
          <a:xfrm flipH="1">
            <a:off x="3727823" y="3858957"/>
            <a:ext cx="95848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9A258C5-4DB3-35CA-EAB7-2B1F9350A677}"/>
              </a:ext>
            </a:extLst>
          </p:cNvPr>
          <p:cNvCxnSpPr>
            <a:cxnSpLocks/>
          </p:cNvCxnSpPr>
          <p:nvPr/>
        </p:nvCxnSpPr>
        <p:spPr>
          <a:xfrm flipH="1">
            <a:off x="5833155" y="4023839"/>
            <a:ext cx="83015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Arrow: Chevron 157">
            <a:extLst>
              <a:ext uri="{FF2B5EF4-FFF2-40B4-BE49-F238E27FC236}">
                <a16:creationId xmlns:a16="http://schemas.microsoft.com/office/drawing/2014/main" id="{776EBD11-1181-9A45-D1E4-D0B78161CFC3}"/>
              </a:ext>
            </a:extLst>
          </p:cNvPr>
          <p:cNvSpPr/>
          <p:nvPr/>
        </p:nvSpPr>
        <p:spPr>
          <a:xfrm>
            <a:off x="16156757" y="4369174"/>
            <a:ext cx="511780" cy="55948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29951B7-C7BE-D8BB-51DF-316BFC4548C6}"/>
              </a:ext>
            </a:extLst>
          </p:cNvPr>
          <p:cNvCxnSpPr>
            <a:cxnSpLocks/>
          </p:cNvCxnSpPr>
          <p:nvPr/>
        </p:nvCxnSpPr>
        <p:spPr>
          <a:xfrm flipH="1">
            <a:off x="7579110" y="5270990"/>
            <a:ext cx="82009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">
            <a:extLst>
              <a:ext uri="{FF2B5EF4-FFF2-40B4-BE49-F238E27FC236}">
                <a16:creationId xmlns:a16="http://schemas.microsoft.com/office/drawing/2014/main" id="{DE482D46-3859-13E9-0D57-AD1C6C60E2ED}"/>
              </a:ext>
            </a:extLst>
          </p:cNvPr>
          <p:cNvSpPr txBox="1"/>
          <p:nvPr/>
        </p:nvSpPr>
        <p:spPr>
          <a:xfrm>
            <a:off x="2092152" y="2822292"/>
            <a:ext cx="693436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spc="15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</a:t>
            </a:r>
          </a:p>
        </p:txBody>
      </p:sp>
      <p:sp>
        <p:nvSpPr>
          <p:cNvPr id="5" name="Callout Text">
            <a:extLst>
              <a:ext uri="{FF2B5EF4-FFF2-40B4-BE49-F238E27FC236}">
                <a16:creationId xmlns:a16="http://schemas.microsoft.com/office/drawing/2014/main" id="{B1BBF313-974F-745F-5B8D-1E4A1FC0A8C0}"/>
              </a:ext>
            </a:extLst>
          </p:cNvPr>
          <p:cNvSpPr/>
          <p:nvPr/>
        </p:nvSpPr>
        <p:spPr>
          <a:xfrm>
            <a:off x="331839" y="196642"/>
            <a:ext cx="17624322" cy="1657842"/>
          </a:xfrm>
          <a:prstGeom prst="wedgeRectCallout">
            <a:avLst>
              <a:gd name="adj1" fmla="val -14056"/>
              <a:gd name="adj2" fmla="val 38592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Indian Institute Of Information Technology , Design and Manufacturing, Kurnool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3B117-B623-EE54-9067-5C16A454FA60}"/>
              </a:ext>
            </a:extLst>
          </p:cNvPr>
          <p:cNvSpPr txBox="1"/>
          <p:nvPr/>
        </p:nvSpPr>
        <p:spPr>
          <a:xfrm>
            <a:off x="6144116" y="-1211480"/>
            <a:ext cx="539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2"/>
                </a:solidFill>
              </a:rPr>
              <a:t>TEAM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172E8-5338-76CB-F904-8D93FF5F94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94" y="6601434"/>
            <a:ext cx="2643044" cy="26430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1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CA09-C8B1-FE64-303B-B3C8C0DD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6A29B2BF-31B0-3ABC-48A5-149A5521AC4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969CF128-6A39-12E3-00DB-5AEBB0F27C90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A3B4BACE-E5A9-2FEE-F86D-D4EC21EE5F1F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0BFF59ED-EF87-0DE3-B4FE-498EB1859251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9B92F-D83C-47EA-F06E-CAF1E94B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8994" y="-55713"/>
            <a:ext cx="9573449" cy="104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2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25D86-9C55-AF95-B01C-265B4653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093D364B-9586-E31F-5388-16D9020632C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15B17A56-5B15-BFF6-5C96-1A31034BBDA4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79066826-0E8F-8503-1B08-84231F10BF10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38FF7121-DA73-4E2B-B1E8-CA3111BF6B25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891BC-B784-998C-88AC-73137491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F52657-5727-8B14-6CE6-F74407AC5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3778C-767D-C2F6-B98D-9D2600FD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9CF9652A-2A34-8253-52FC-D1C2C31266C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0CE97322-5EC4-A0F4-E2D9-7C1E7BDED382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63FFB83F-754F-23A5-13D6-E69559A5CB5E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C36640A5-2E07-5D5F-D83A-4563FF9A2306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5E8A93-4D20-4CBC-CDC3-50981731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114" y="710629"/>
            <a:ext cx="7378595" cy="8669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5B993B-0A63-D0C9-D08F-DD72D89B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0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3B393-6D4E-9648-5AFF-B87BCC64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497EAB23-53D0-7A71-9AD6-7A1CC4DD2D4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C1FAF49E-2583-3669-B98F-2A707415D015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83970C8D-38D5-146F-DFEA-338FD992373C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315AE629-ADD0-A707-3A46-E6F5A6089751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49686-876D-B518-C7C1-480E623A1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38" y="1081374"/>
            <a:ext cx="6920629" cy="8415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2D0FA-4A54-214A-EC51-4327A5159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7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2657E-6CAC-8549-9397-16BA8F65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D0566323-B5D0-B43D-C703-1FF1DE315D09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28748-7756-CB6F-65DC-5B3A0D79ED79}"/>
              </a:ext>
            </a:extLst>
          </p:cNvPr>
          <p:cNvSpPr txBox="1"/>
          <p:nvPr/>
        </p:nvSpPr>
        <p:spPr>
          <a:xfrm>
            <a:off x="5348857" y="331051"/>
            <a:ext cx="7590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CIRCUIT DIAGRAM FOR REMOTE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55F5B-3E22-FFE6-92F1-40C396626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63" y="1109603"/>
            <a:ext cx="12990869" cy="85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7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EAB13-260D-2537-17ED-E23C3D779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5" y="1032759"/>
            <a:ext cx="15640970" cy="9254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28030-AA24-9DD1-AFAB-4443970A1493}"/>
              </a:ext>
            </a:extLst>
          </p:cNvPr>
          <p:cNvSpPr txBox="1"/>
          <p:nvPr/>
        </p:nvSpPr>
        <p:spPr>
          <a:xfrm>
            <a:off x="5272013" y="459632"/>
            <a:ext cx="7743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REMOTE SIDE RECEIVED DATA</a:t>
            </a:r>
          </a:p>
        </p:txBody>
      </p:sp>
    </p:spTree>
    <p:extLst>
      <p:ext uri="{BB962C8B-B14F-4D97-AF65-F5344CB8AC3E}">
        <p14:creationId xmlns:p14="http://schemas.microsoft.com/office/powerpoint/2010/main" val="208977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C49BE-180C-8818-6939-BD1B9DB7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4A462B34-2A40-D6A5-4103-F13E6C6C7E3D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8BCB2-CB4A-CD77-592E-F1B9EDB3320D}"/>
              </a:ext>
            </a:extLst>
          </p:cNvPr>
          <p:cNvSpPr txBox="1"/>
          <p:nvPr/>
        </p:nvSpPr>
        <p:spPr>
          <a:xfrm>
            <a:off x="5348858" y="505650"/>
            <a:ext cx="752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CIRCUIT DIAGRAM FOR VEHICLE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6A411-98ED-1976-9895-1FAEC9B5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180" y="0"/>
            <a:ext cx="19703846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D6B2D-BF18-F84B-932A-11DA1AFC2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28" y="6292411"/>
            <a:ext cx="2216292" cy="34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C4567-DA54-FBA1-E9A9-65270B66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33" y="1290629"/>
            <a:ext cx="15205134" cy="8996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CA2AE3-1EC0-C951-FBE8-7743B3EE65B1}"/>
              </a:ext>
            </a:extLst>
          </p:cNvPr>
          <p:cNvSpPr txBox="1"/>
          <p:nvPr/>
        </p:nvSpPr>
        <p:spPr>
          <a:xfrm>
            <a:off x="5489923" y="459632"/>
            <a:ext cx="730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ROVER SIDE RECEIVED DATA</a:t>
            </a:r>
          </a:p>
        </p:txBody>
      </p:sp>
    </p:spTree>
    <p:extLst>
      <p:ext uri="{BB962C8B-B14F-4D97-AF65-F5344CB8AC3E}">
        <p14:creationId xmlns:p14="http://schemas.microsoft.com/office/powerpoint/2010/main" val="393700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C858-86CD-E5C0-DE4B-EDBC078E4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1F235C9C-91E0-07E7-5928-7F15E6EE927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DBDEAD-1B78-337A-6290-624A566BB2D7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EEDC18B-003E-C2D8-77B4-7C0622E1F0E5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5E67F696-443C-BF36-D1D7-BFA50E34FCE4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8A394-DE77-EA28-A18F-9495E234A023}"/>
              </a:ext>
            </a:extLst>
          </p:cNvPr>
          <p:cNvSpPr txBox="1"/>
          <p:nvPr/>
        </p:nvSpPr>
        <p:spPr>
          <a:xfrm>
            <a:off x="294519" y="158044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CODE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FOR HORN REDUCTION 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98295-5F3A-C37E-E3F0-FF637D93AE76}"/>
              </a:ext>
            </a:extLst>
          </p:cNvPr>
          <p:cNvSpPr txBox="1"/>
          <p:nvPr/>
        </p:nvSpPr>
        <p:spPr>
          <a:xfrm>
            <a:off x="461039" y="1093801"/>
            <a:ext cx="14803542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CODE 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US" sz="2400" dirty="0">
                <a:solidFill>
                  <a:schemeClr val="bg1"/>
                </a:solidFill>
              </a:rPr>
              <a:t>#include &lt;</a:t>
            </a:r>
            <a:r>
              <a:rPr lang="en-US" sz="2400" dirty="0" err="1">
                <a:solidFill>
                  <a:schemeClr val="bg1"/>
                </a:solidFill>
              </a:rPr>
              <a:t>NewPing.h</a:t>
            </a:r>
            <a:r>
              <a:rPr lang="en-US" sz="2400" dirty="0">
                <a:solidFill>
                  <a:schemeClr val="bg1"/>
                </a:solidFill>
              </a:rPr>
              <a:t>&gt;              										 // FOR ULTRASONIC SENSORS</a:t>
            </a:r>
          </a:p>
          <a:p>
            <a:pPr>
              <a:buClr>
                <a:srgbClr val="FF0000"/>
              </a:buClr>
            </a:pPr>
            <a:r>
              <a:rPr lang="en-US" sz="2400" dirty="0">
                <a:solidFill>
                  <a:schemeClr val="bg1"/>
                </a:solidFill>
              </a:rPr>
              <a:t>		#include &lt;</a:t>
            </a:r>
            <a:r>
              <a:rPr lang="en-US" sz="2400" dirty="0" err="1">
                <a:solidFill>
                  <a:schemeClr val="bg1"/>
                </a:solidFill>
              </a:rPr>
              <a:t>NewTone.h</a:t>
            </a:r>
            <a:r>
              <a:rPr lang="en-US" sz="2400" dirty="0">
                <a:solidFill>
                  <a:schemeClr val="bg1"/>
                </a:solidFill>
              </a:rPr>
              <a:t>&gt;             										 // FOR BUZZER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dirty="0">
                <a:solidFill>
                  <a:schemeClr val="bg1"/>
                </a:solidFill>
              </a:rPr>
              <a:t>		</a:t>
            </a:r>
            <a:r>
              <a:rPr lang="en-IN" sz="2400" dirty="0">
                <a:solidFill>
                  <a:schemeClr val="bg1"/>
                </a:solidFill>
              </a:rPr>
              <a:t>#define maxdist 400                               								// FOR ULTRASONIC SENSORS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NewPing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sonar_back</a:t>
            </a:r>
            <a:r>
              <a:rPr lang="en-IN" sz="2400" dirty="0">
                <a:solidFill>
                  <a:schemeClr val="bg1"/>
                </a:solidFill>
              </a:rPr>
              <a:t> (22 , 23 , maxdist);          						// Ultrasonic sensor trig, echo, maxdist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NewPing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sonar_front</a:t>
            </a:r>
            <a:r>
              <a:rPr lang="en-IN" sz="2400" dirty="0">
                <a:solidFill>
                  <a:schemeClr val="bg1"/>
                </a:solidFill>
              </a:rPr>
              <a:t>(24 , 25 , maxdist);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NewPing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sonar_right</a:t>
            </a:r>
            <a:r>
              <a:rPr lang="en-IN" sz="2400" dirty="0">
                <a:solidFill>
                  <a:schemeClr val="bg1"/>
                </a:solidFill>
              </a:rPr>
              <a:t>(26 , 27 , maxdist);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NewPing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sonar_left</a:t>
            </a:r>
            <a:r>
              <a:rPr lang="en-IN" sz="2400" dirty="0">
                <a:solidFill>
                  <a:schemeClr val="bg1"/>
                </a:solidFill>
              </a:rPr>
              <a:t> (28 , 29 , maxdist);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int flag_front=0 , flag_back=0 , flag_left=0 , flag_right=0;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const</a:t>
            </a:r>
            <a:r>
              <a:rPr lang="en-IN" sz="2400" dirty="0">
                <a:solidFill>
                  <a:schemeClr val="bg1"/>
                </a:solidFill>
              </a:rPr>
              <a:t> int buzzerPin = 10; </a:t>
            </a:r>
            <a:r>
              <a:rPr lang="en-IN" sz="2400" dirty="0" err="1">
                <a:solidFill>
                  <a:schemeClr val="bg1"/>
                </a:solidFill>
              </a:rPr>
              <a:t>const</a:t>
            </a:r>
            <a:r>
              <a:rPr lang="en-IN" sz="2400" dirty="0">
                <a:solidFill>
                  <a:schemeClr val="bg1"/>
                </a:solidFill>
              </a:rPr>
              <a:t> int freq1 = 2000; </a:t>
            </a:r>
            <a:r>
              <a:rPr lang="en-IN" sz="2400" dirty="0" err="1">
                <a:solidFill>
                  <a:schemeClr val="bg1"/>
                </a:solidFill>
              </a:rPr>
              <a:t>const</a:t>
            </a:r>
            <a:r>
              <a:rPr lang="en-IN" sz="2400" dirty="0">
                <a:solidFill>
                  <a:schemeClr val="bg1"/>
                </a:solidFill>
              </a:rPr>
              <a:t> int freq2 = 4000; </a:t>
            </a: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US" sz="2400" dirty="0">
                <a:solidFill>
                  <a:schemeClr val="bg1"/>
                </a:solidFill>
              </a:rPr>
              <a:t>		if( </a:t>
            </a:r>
            <a:r>
              <a:rPr lang="en-US" sz="2400" dirty="0" err="1">
                <a:solidFill>
                  <a:schemeClr val="bg1"/>
                </a:solidFill>
              </a:rPr>
              <a:t>sonar_front.ping_cm</a:t>
            </a:r>
            <a:r>
              <a:rPr lang="en-US" sz="2400" dirty="0">
                <a:solidFill>
                  <a:schemeClr val="bg1"/>
                </a:solidFill>
              </a:rPr>
              <a:t>() &lt; 30 )	</a:t>
            </a:r>
            <a:r>
              <a:rPr lang="en-US" sz="2400" dirty="0" err="1">
                <a:solidFill>
                  <a:schemeClr val="bg1"/>
                </a:solidFill>
              </a:rPr>
              <a:t>flag_front</a:t>
            </a:r>
            <a:r>
              <a:rPr lang="en-US" sz="2400" dirty="0">
                <a:solidFill>
                  <a:schemeClr val="bg1"/>
                </a:solidFill>
              </a:rPr>
              <a:t> = 1;</a:t>
            </a:r>
          </a:p>
          <a:p>
            <a:pPr>
              <a:buClr>
                <a:srgbClr val="FF0000"/>
              </a:buClr>
            </a:pPr>
            <a:r>
              <a:rPr lang="en-US" sz="2400" dirty="0">
                <a:solidFill>
                  <a:schemeClr val="bg1"/>
                </a:solidFill>
              </a:rPr>
              <a:t>		if( </a:t>
            </a:r>
            <a:r>
              <a:rPr lang="en-US" sz="2400" dirty="0" err="1">
                <a:solidFill>
                  <a:schemeClr val="bg1"/>
                </a:solidFill>
              </a:rPr>
              <a:t>sonar_back.ping_cm</a:t>
            </a:r>
            <a:r>
              <a:rPr lang="en-US" sz="2400" dirty="0">
                <a:solidFill>
                  <a:schemeClr val="bg1"/>
                </a:solidFill>
              </a:rPr>
              <a:t> () &lt; 30 )	</a:t>
            </a:r>
            <a:r>
              <a:rPr lang="en-US" sz="2400" dirty="0" err="1">
                <a:solidFill>
                  <a:schemeClr val="bg1"/>
                </a:solidFill>
              </a:rPr>
              <a:t>flag_back</a:t>
            </a:r>
            <a:r>
              <a:rPr lang="en-US" sz="2400" dirty="0">
                <a:solidFill>
                  <a:schemeClr val="bg1"/>
                </a:solidFill>
              </a:rPr>
              <a:t>  = 1;	</a:t>
            </a:r>
          </a:p>
          <a:p>
            <a:pPr>
              <a:buClr>
                <a:srgbClr val="FF0000"/>
              </a:buClr>
            </a:pPr>
            <a:r>
              <a:rPr lang="en-US" sz="2400" dirty="0">
                <a:solidFill>
                  <a:schemeClr val="bg1"/>
                </a:solidFill>
              </a:rPr>
              <a:t>		if( </a:t>
            </a:r>
            <a:r>
              <a:rPr lang="en-US" sz="2400" dirty="0" err="1">
                <a:solidFill>
                  <a:schemeClr val="bg1"/>
                </a:solidFill>
              </a:rPr>
              <a:t>sonar_left.ping_cm</a:t>
            </a:r>
            <a:r>
              <a:rPr lang="en-US" sz="2400" dirty="0">
                <a:solidFill>
                  <a:schemeClr val="bg1"/>
                </a:solidFill>
              </a:rPr>
              <a:t> () &lt; 30 )	</a:t>
            </a:r>
            <a:r>
              <a:rPr lang="en-US" sz="2400" dirty="0" err="1">
                <a:solidFill>
                  <a:schemeClr val="bg1"/>
                </a:solidFill>
              </a:rPr>
              <a:t>flag_left</a:t>
            </a:r>
            <a:r>
              <a:rPr lang="en-US" sz="2400" dirty="0">
                <a:solidFill>
                  <a:schemeClr val="bg1"/>
                </a:solidFill>
              </a:rPr>
              <a:t>  = 1;	</a:t>
            </a:r>
          </a:p>
          <a:p>
            <a:pPr>
              <a:buClr>
                <a:srgbClr val="FF0000"/>
              </a:buClr>
            </a:pPr>
            <a:r>
              <a:rPr lang="en-US" sz="2400" dirty="0">
                <a:solidFill>
                  <a:schemeClr val="bg1"/>
                </a:solidFill>
              </a:rPr>
              <a:t>		if( </a:t>
            </a:r>
            <a:r>
              <a:rPr lang="en-US" sz="2400" dirty="0" err="1">
                <a:solidFill>
                  <a:schemeClr val="bg1"/>
                </a:solidFill>
              </a:rPr>
              <a:t>sonar_right.ping_cm</a:t>
            </a:r>
            <a:r>
              <a:rPr lang="en-US" sz="2400" dirty="0">
                <a:solidFill>
                  <a:schemeClr val="bg1"/>
                </a:solidFill>
              </a:rPr>
              <a:t>() &lt; 30 )	</a:t>
            </a:r>
            <a:r>
              <a:rPr lang="en-US" sz="2400" dirty="0" err="1">
                <a:solidFill>
                  <a:schemeClr val="bg1"/>
                </a:solidFill>
              </a:rPr>
              <a:t>flag_right</a:t>
            </a:r>
            <a:r>
              <a:rPr lang="en-US" sz="2400" dirty="0">
                <a:solidFill>
                  <a:schemeClr val="bg1"/>
                </a:solidFill>
              </a:rPr>
              <a:t> = 1;</a:t>
            </a:r>
          </a:p>
          <a:p>
            <a:pPr>
              <a:buClr>
                <a:srgbClr val="FF0000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endParaRPr lang="en-IN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 		if(flag_front + flag_back + flag_left + flag_right &gt;= 3){                 		  // HORN CODE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if(!data.joystick_2button)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NewTone(buzzerPin, freq1, 100);	}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else{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if(!data.joystick_2button)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NewTone(buzzerPin, freq2, 100);	}</a:t>
            </a:r>
          </a:p>
        </p:txBody>
      </p:sp>
    </p:spTree>
    <p:extLst>
      <p:ext uri="{BB962C8B-B14F-4D97-AF65-F5344CB8AC3E}">
        <p14:creationId xmlns:p14="http://schemas.microsoft.com/office/powerpoint/2010/main" val="244952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6A2FF-4D3C-BD35-22F7-38B80F73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BE260-E9C7-0361-A81B-9EDEB517EB65}"/>
              </a:ext>
            </a:extLst>
          </p:cNvPr>
          <p:cNvSpPr/>
          <p:nvPr/>
        </p:nvSpPr>
        <p:spPr>
          <a:xfrm>
            <a:off x="5869071" y="6389246"/>
            <a:ext cx="6549857" cy="3353270"/>
          </a:xfrm>
          <a:prstGeom prst="round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Tx/>
              <a:buAutoNum type="arabicPeriod"/>
            </a:pPr>
            <a:r>
              <a:rPr lang="en-IN" sz="2600" dirty="0">
                <a:solidFill>
                  <a:schemeClr val="bg2"/>
                </a:solidFill>
              </a:rPr>
              <a:t>Hitesh Bhoyar (122EC0021)</a:t>
            </a:r>
          </a:p>
          <a:p>
            <a:pPr marL="514350" indent="-514350">
              <a:buFontTx/>
              <a:buAutoNum type="arabicPeriod"/>
            </a:pPr>
            <a:r>
              <a:rPr lang="en-IN" sz="2600" dirty="0">
                <a:solidFill>
                  <a:schemeClr val="bg2"/>
                </a:solidFill>
              </a:rPr>
              <a:t>Prateesh Kumar Nayyar (122EC0054)</a:t>
            </a:r>
          </a:p>
          <a:p>
            <a:pPr marL="514350" indent="-514350">
              <a:buFontTx/>
              <a:buAutoNum type="arabicPeriod"/>
            </a:pPr>
            <a:r>
              <a:rPr lang="en-IN" sz="2600" dirty="0">
                <a:solidFill>
                  <a:schemeClr val="bg2"/>
                </a:solidFill>
              </a:rPr>
              <a:t>Gaurav Kumar (122EC0030)</a:t>
            </a:r>
          </a:p>
          <a:p>
            <a:pPr marL="514350" indent="-514350">
              <a:buAutoNum type="arabicPeriod"/>
            </a:pPr>
            <a:r>
              <a:rPr lang="en-IN" sz="2600" dirty="0">
                <a:solidFill>
                  <a:schemeClr val="bg2"/>
                </a:solidFill>
              </a:rPr>
              <a:t>Vishal (122EC0022)</a:t>
            </a:r>
          </a:p>
          <a:p>
            <a:pPr marL="514350" indent="-514350">
              <a:buAutoNum type="arabicPeriod"/>
            </a:pPr>
            <a:r>
              <a:rPr lang="en-IN" sz="2600" dirty="0">
                <a:solidFill>
                  <a:schemeClr val="bg2"/>
                </a:solidFill>
              </a:rPr>
              <a:t>Nafis Rashid (122EC0049)</a:t>
            </a:r>
          </a:p>
          <a:p>
            <a:pPr marL="514350" indent="-514350">
              <a:buAutoNum type="arabicPeriod"/>
            </a:pPr>
            <a:r>
              <a:rPr lang="en-IN" sz="2600" dirty="0">
                <a:solidFill>
                  <a:schemeClr val="bg2"/>
                </a:solidFill>
              </a:rPr>
              <a:t>Subhash Chandra Teku (122EC0027)</a:t>
            </a:r>
          </a:p>
          <a:p>
            <a:pPr algn="ctr"/>
            <a:endParaRPr lang="en-IN" sz="2600" dirty="0"/>
          </a:p>
        </p:txBody>
      </p:sp>
      <p:sp>
        <p:nvSpPr>
          <p:cNvPr id="64" name="Textbox">
            <a:extLst>
              <a:ext uri="{FF2B5EF4-FFF2-40B4-BE49-F238E27FC236}">
                <a16:creationId xmlns:a16="http://schemas.microsoft.com/office/drawing/2014/main" id="{ED6029E3-F5F3-BB95-60DF-DAA0038D455C}"/>
              </a:ext>
            </a:extLst>
          </p:cNvPr>
          <p:cNvSpPr txBox="1"/>
          <p:nvPr/>
        </p:nvSpPr>
        <p:spPr>
          <a:xfrm>
            <a:off x="6318245" y="2203464"/>
            <a:ext cx="8301504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0"/>
              </a:lnSpc>
            </a:pPr>
            <a:r>
              <a:rPr lang="en-US" sz="9600" spc="1200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</a:p>
        </p:txBody>
      </p:sp>
      <p:sp>
        <p:nvSpPr>
          <p:cNvPr id="125" name="Textbox">
            <a:extLst>
              <a:ext uri="{FF2B5EF4-FFF2-40B4-BE49-F238E27FC236}">
                <a16:creationId xmlns:a16="http://schemas.microsoft.com/office/drawing/2014/main" id="{4211475A-D541-9096-AF69-35F2C0B7AC77}"/>
              </a:ext>
            </a:extLst>
          </p:cNvPr>
          <p:cNvSpPr txBox="1"/>
          <p:nvPr/>
        </p:nvSpPr>
        <p:spPr>
          <a:xfrm>
            <a:off x="7608921" y="4152735"/>
            <a:ext cx="865855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spc="15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E519417-D63B-FDE3-D8AB-6A81C42B72A3}"/>
              </a:ext>
            </a:extLst>
          </p:cNvPr>
          <p:cNvSpPr/>
          <p:nvPr/>
        </p:nvSpPr>
        <p:spPr>
          <a:xfrm>
            <a:off x="6025482" y="4075177"/>
            <a:ext cx="1583439" cy="1147482"/>
          </a:xfrm>
          <a:custGeom>
            <a:avLst/>
            <a:gdLst>
              <a:gd name="connsiteX0" fmla="*/ 534490 w 1583439"/>
              <a:gd name="connsiteY0" fmla="*/ 0 h 1147482"/>
              <a:gd name="connsiteX1" fmla="*/ 1058965 w 1583439"/>
              <a:gd name="connsiteY1" fmla="*/ 0 h 1147482"/>
              <a:gd name="connsiteX2" fmla="*/ 1583439 w 1583439"/>
              <a:gd name="connsiteY2" fmla="*/ 573366 h 1147482"/>
              <a:gd name="connsiteX3" fmla="*/ 1058965 w 1583439"/>
              <a:gd name="connsiteY3" fmla="*/ 1146732 h 1147482"/>
              <a:gd name="connsiteX4" fmla="*/ 1031170 w 1583439"/>
              <a:gd name="connsiteY4" fmla="*/ 1146732 h 1147482"/>
              <a:gd name="connsiteX5" fmla="*/ 1031170 w 1583439"/>
              <a:gd name="connsiteY5" fmla="*/ 1147482 h 1147482"/>
              <a:gd name="connsiteX6" fmla="*/ 0 w 1583439"/>
              <a:gd name="connsiteY6" fmla="*/ 1147482 h 1147482"/>
              <a:gd name="connsiteX7" fmla="*/ 0 w 1583439"/>
              <a:gd name="connsiteY7" fmla="*/ 1146733 h 1147482"/>
              <a:gd name="connsiteX8" fmla="*/ 27670 w 1583439"/>
              <a:gd name="connsiteY8" fmla="*/ 1146733 h 1147482"/>
              <a:gd name="connsiteX9" fmla="*/ 108299 w 1583439"/>
              <a:gd name="connsiteY9" fmla="*/ 1058588 h 1147482"/>
              <a:gd name="connsiteX10" fmla="*/ 615118 w 1583439"/>
              <a:gd name="connsiteY10" fmla="*/ 1058588 h 1147482"/>
              <a:gd name="connsiteX11" fmla="*/ 669717 w 1583439"/>
              <a:gd name="connsiteY11" fmla="*/ 998900 h 1147482"/>
              <a:gd name="connsiteX12" fmla="*/ 162896 w 1583439"/>
              <a:gd name="connsiteY12" fmla="*/ 998900 h 1147482"/>
              <a:gd name="connsiteX13" fmla="*/ 244211 w 1583439"/>
              <a:gd name="connsiteY13" fmla="*/ 910006 h 1147482"/>
              <a:gd name="connsiteX14" fmla="*/ 751031 w 1583439"/>
              <a:gd name="connsiteY14" fmla="*/ 910006 h 1147482"/>
              <a:gd name="connsiteX15" fmla="*/ 808718 w 1583439"/>
              <a:gd name="connsiteY15" fmla="*/ 846941 h 1147482"/>
              <a:gd name="connsiteX16" fmla="*/ 301899 w 1583439"/>
              <a:gd name="connsiteY16" fmla="*/ 846941 h 1147482"/>
              <a:gd name="connsiteX17" fmla="*/ 383213 w 1583439"/>
              <a:gd name="connsiteY17" fmla="*/ 758047 h 1147482"/>
              <a:gd name="connsiteX18" fmla="*/ 890032 w 1583439"/>
              <a:gd name="connsiteY18" fmla="*/ 758047 h 1147482"/>
              <a:gd name="connsiteX19" fmla="*/ 947720 w 1583439"/>
              <a:gd name="connsiteY19" fmla="*/ 694981 h 1147482"/>
              <a:gd name="connsiteX20" fmla="*/ 440900 w 1583439"/>
              <a:gd name="connsiteY20" fmla="*/ 694981 h 1147482"/>
              <a:gd name="connsiteX21" fmla="*/ 522215 w 1583439"/>
              <a:gd name="connsiteY21" fmla="*/ 606087 h 1147482"/>
              <a:gd name="connsiteX22" fmla="*/ 1029034 w 1583439"/>
              <a:gd name="connsiteY22" fmla="*/ 606087 h 1147482"/>
              <a:gd name="connsiteX23" fmla="*/ 1058965 w 1583439"/>
              <a:gd name="connsiteY23" fmla="*/ 573366 h 1147482"/>
              <a:gd name="connsiteX24" fmla="*/ 1031208 w 1583439"/>
              <a:gd name="connsiteY24" fmla="*/ 543021 h 1147482"/>
              <a:gd name="connsiteX25" fmla="*/ 524386 w 1583439"/>
              <a:gd name="connsiteY25" fmla="*/ 543021 h 1147482"/>
              <a:gd name="connsiteX26" fmla="*/ 443072 w 1583439"/>
              <a:gd name="connsiteY26" fmla="*/ 454127 h 1147482"/>
              <a:gd name="connsiteX27" fmla="*/ 949894 w 1583439"/>
              <a:gd name="connsiteY27" fmla="*/ 454127 h 1147482"/>
              <a:gd name="connsiteX28" fmla="*/ 892205 w 1583439"/>
              <a:gd name="connsiteY28" fmla="*/ 391061 h 1147482"/>
              <a:gd name="connsiteX29" fmla="*/ 385385 w 1583439"/>
              <a:gd name="connsiteY29" fmla="*/ 391061 h 1147482"/>
              <a:gd name="connsiteX30" fmla="*/ 304070 w 1583439"/>
              <a:gd name="connsiteY30" fmla="*/ 302167 h 1147482"/>
              <a:gd name="connsiteX31" fmla="*/ 810891 w 1583439"/>
              <a:gd name="connsiteY31" fmla="*/ 302167 h 1147482"/>
              <a:gd name="connsiteX32" fmla="*/ 753203 w 1583439"/>
              <a:gd name="connsiteY32" fmla="*/ 239101 h 1147482"/>
              <a:gd name="connsiteX33" fmla="*/ 246383 w 1583439"/>
              <a:gd name="connsiteY33" fmla="*/ 239101 h 1147482"/>
              <a:gd name="connsiteX34" fmla="*/ 165068 w 1583439"/>
              <a:gd name="connsiteY34" fmla="*/ 150207 h 1147482"/>
              <a:gd name="connsiteX35" fmla="*/ 671889 w 1583439"/>
              <a:gd name="connsiteY35" fmla="*/ 150207 h 1147482"/>
              <a:gd name="connsiteX36" fmla="*/ 616815 w 1583439"/>
              <a:gd name="connsiteY36" fmla="*/ 89999 h 1147482"/>
              <a:gd name="connsiteX37" fmla="*/ 107380 w 1583439"/>
              <a:gd name="connsiteY37" fmla="*/ 89999 h 1147482"/>
              <a:gd name="connsiteX38" fmla="*/ 27670 w 1583439"/>
              <a:gd name="connsiteY38" fmla="*/ 2859 h 1147482"/>
              <a:gd name="connsiteX39" fmla="*/ 18029 w 1583439"/>
              <a:gd name="connsiteY39" fmla="*/ 2859 h 1147482"/>
              <a:gd name="connsiteX40" fmla="*/ 18029 w 1583439"/>
              <a:gd name="connsiteY40" fmla="*/ 1105 h 1147482"/>
              <a:gd name="connsiteX41" fmla="*/ 535501 w 1583439"/>
              <a:gd name="connsiteY41" fmla="*/ 1105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83439" h="1147482">
                <a:moveTo>
                  <a:pt x="534490" y="0"/>
                </a:moveTo>
                <a:lnTo>
                  <a:pt x="1058965" y="0"/>
                </a:lnTo>
                <a:lnTo>
                  <a:pt x="1583439" y="573366"/>
                </a:lnTo>
                <a:lnTo>
                  <a:pt x="1058965" y="1146732"/>
                </a:lnTo>
                <a:lnTo>
                  <a:pt x="1031170" y="1146732"/>
                </a:lnTo>
                <a:lnTo>
                  <a:pt x="1031170" y="1147482"/>
                </a:lnTo>
                <a:lnTo>
                  <a:pt x="0" y="1147482"/>
                </a:lnTo>
                <a:lnTo>
                  <a:pt x="0" y="1146733"/>
                </a:lnTo>
                <a:lnTo>
                  <a:pt x="27670" y="1146733"/>
                </a:lnTo>
                <a:lnTo>
                  <a:pt x="108299" y="1058588"/>
                </a:lnTo>
                <a:lnTo>
                  <a:pt x="615118" y="1058588"/>
                </a:lnTo>
                <a:lnTo>
                  <a:pt x="669717" y="998900"/>
                </a:lnTo>
                <a:lnTo>
                  <a:pt x="162896" y="998900"/>
                </a:lnTo>
                <a:lnTo>
                  <a:pt x="244211" y="910006"/>
                </a:lnTo>
                <a:lnTo>
                  <a:pt x="751031" y="910006"/>
                </a:lnTo>
                <a:lnTo>
                  <a:pt x="808718" y="846941"/>
                </a:lnTo>
                <a:lnTo>
                  <a:pt x="301899" y="846941"/>
                </a:lnTo>
                <a:lnTo>
                  <a:pt x="383213" y="758047"/>
                </a:lnTo>
                <a:lnTo>
                  <a:pt x="890032" y="758047"/>
                </a:lnTo>
                <a:lnTo>
                  <a:pt x="947720" y="694981"/>
                </a:lnTo>
                <a:lnTo>
                  <a:pt x="440900" y="694981"/>
                </a:lnTo>
                <a:lnTo>
                  <a:pt x="522215" y="606087"/>
                </a:lnTo>
                <a:lnTo>
                  <a:pt x="1029034" y="606087"/>
                </a:lnTo>
                <a:lnTo>
                  <a:pt x="1058965" y="573366"/>
                </a:lnTo>
                <a:lnTo>
                  <a:pt x="1031208" y="543021"/>
                </a:lnTo>
                <a:lnTo>
                  <a:pt x="524386" y="543021"/>
                </a:lnTo>
                <a:lnTo>
                  <a:pt x="443072" y="454127"/>
                </a:lnTo>
                <a:lnTo>
                  <a:pt x="949894" y="454127"/>
                </a:lnTo>
                <a:lnTo>
                  <a:pt x="892205" y="391061"/>
                </a:lnTo>
                <a:lnTo>
                  <a:pt x="385385" y="391061"/>
                </a:lnTo>
                <a:lnTo>
                  <a:pt x="304070" y="302167"/>
                </a:lnTo>
                <a:lnTo>
                  <a:pt x="810891" y="302167"/>
                </a:lnTo>
                <a:lnTo>
                  <a:pt x="753203" y="239101"/>
                </a:lnTo>
                <a:lnTo>
                  <a:pt x="246383" y="239101"/>
                </a:lnTo>
                <a:lnTo>
                  <a:pt x="165068" y="150207"/>
                </a:lnTo>
                <a:lnTo>
                  <a:pt x="671889" y="150207"/>
                </a:lnTo>
                <a:lnTo>
                  <a:pt x="616815" y="89999"/>
                </a:lnTo>
                <a:lnTo>
                  <a:pt x="107380" y="89999"/>
                </a:lnTo>
                <a:lnTo>
                  <a:pt x="27670" y="2859"/>
                </a:lnTo>
                <a:lnTo>
                  <a:pt x="18029" y="2859"/>
                </a:lnTo>
                <a:lnTo>
                  <a:pt x="18029" y="1105"/>
                </a:lnTo>
                <a:lnTo>
                  <a:pt x="535501" y="110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18FE182-94CE-CB94-E5B7-EBBC962EB33B}"/>
              </a:ext>
            </a:extLst>
          </p:cNvPr>
          <p:cNvCxnSpPr>
            <a:cxnSpLocks/>
          </p:cNvCxnSpPr>
          <p:nvPr/>
        </p:nvCxnSpPr>
        <p:spPr>
          <a:xfrm flipH="1">
            <a:off x="3727823" y="3858957"/>
            <a:ext cx="95848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740D26-DE42-8660-4445-78C674BDCD86}"/>
              </a:ext>
            </a:extLst>
          </p:cNvPr>
          <p:cNvCxnSpPr>
            <a:cxnSpLocks/>
          </p:cNvCxnSpPr>
          <p:nvPr/>
        </p:nvCxnSpPr>
        <p:spPr>
          <a:xfrm flipH="1">
            <a:off x="5833155" y="4023839"/>
            <a:ext cx="83015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Arrow: Chevron 157">
            <a:extLst>
              <a:ext uri="{FF2B5EF4-FFF2-40B4-BE49-F238E27FC236}">
                <a16:creationId xmlns:a16="http://schemas.microsoft.com/office/drawing/2014/main" id="{6A94962F-7C9C-C98A-0F52-6A6BFEB34CEA}"/>
              </a:ext>
            </a:extLst>
          </p:cNvPr>
          <p:cNvSpPr/>
          <p:nvPr/>
        </p:nvSpPr>
        <p:spPr>
          <a:xfrm>
            <a:off x="16156757" y="4369174"/>
            <a:ext cx="511780" cy="55948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2FA2CA-A382-9722-0CB1-87931436AD8E}"/>
              </a:ext>
            </a:extLst>
          </p:cNvPr>
          <p:cNvCxnSpPr>
            <a:cxnSpLocks/>
          </p:cNvCxnSpPr>
          <p:nvPr/>
        </p:nvCxnSpPr>
        <p:spPr>
          <a:xfrm flipH="1">
            <a:off x="7579110" y="5270990"/>
            <a:ext cx="82009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">
            <a:extLst>
              <a:ext uri="{FF2B5EF4-FFF2-40B4-BE49-F238E27FC236}">
                <a16:creationId xmlns:a16="http://schemas.microsoft.com/office/drawing/2014/main" id="{F459FB4D-EA01-68F1-3229-355E1E7C5DE7}"/>
              </a:ext>
            </a:extLst>
          </p:cNvPr>
          <p:cNvSpPr txBox="1"/>
          <p:nvPr/>
        </p:nvSpPr>
        <p:spPr>
          <a:xfrm>
            <a:off x="2092152" y="2822292"/>
            <a:ext cx="693436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1" spc="15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</a:t>
            </a:r>
          </a:p>
        </p:txBody>
      </p:sp>
      <p:sp>
        <p:nvSpPr>
          <p:cNvPr id="5" name="Callout Text">
            <a:extLst>
              <a:ext uri="{FF2B5EF4-FFF2-40B4-BE49-F238E27FC236}">
                <a16:creationId xmlns:a16="http://schemas.microsoft.com/office/drawing/2014/main" id="{1AA000E0-FCDB-1CA6-2106-7C22222FA41E}"/>
              </a:ext>
            </a:extLst>
          </p:cNvPr>
          <p:cNvSpPr/>
          <p:nvPr/>
        </p:nvSpPr>
        <p:spPr>
          <a:xfrm>
            <a:off x="331839" y="196642"/>
            <a:ext cx="17624322" cy="1657842"/>
          </a:xfrm>
          <a:prstGeom prst="wedgeRectCallout">
            <a:avLst>
              <a:gd name="adj1" fmla="val -14056"/>
              <a:gd name="adj2" fmla="val 38592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800" dirty="0">
                <a:solidFill>
                  <a:schemeClr val="accent2"/>
                </a:solidFill>
              </a:rPr>
              <a:t>Indian Institute Of Information Technology , Design and Manufacturing, Kurnool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6F36B-C752-C331-FBC5-B72C3FB74DE1}"/>
              </a:ext>
            </a:extLst>
          </p:cNvPr>
          <p:cNvSpPr txBox="1"/>
          <p:nvPr/>
        </p:nvSpPr>
        <p:spPr>
          <a:xfrm>
            <a:off x="6144116" y="-1211480"/>
            <a:ext cx="539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2"/>
                </a:solidFill>
              </a:rPr>
              <a:t>TEAM 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4AE88E-4959-D4F1-5C0C-3B1B0BD3B897}"/>
              </a:ext>
            </a:extLst>
          </p:cNvPr>
          <p:cNvSpPr txBox="1"/>
          <p:nvPr/>
        </p:nvSpPr>
        <p:spPr>
          <a:xfrm>
            <a:off x="6817201" y="5674557"/>
            <a:ext cx="299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84091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48D08D-9670-4B29-993E-DC276E87D06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763B4-6063-D717-8976-A09907DD050A}"/>
              </a:ext>
            </a:extLst>
          </p:cNvPr>
          <p:cNvSpPr txBox="1"/>
          <p:nvPr/>
        </p:nvSpPr>
        <p:spPr>
          <a:xfrm>
            <a:off x="11074400" y="4307840"/>
            <a:ext cx="5886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FLOWCHART FOR HORN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9EFEC-2598-4460-5B37-BEB80C8B7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92" y="592086"/>
            <a:ext cx="10246831" cy="91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6CE8-2515-E154-F64F-924315DF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6B9F34DA-1BD9-CEE3-B579-6DCDF6207A6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A035F10-F8D3-D425-0B6F-E97F30553B7F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8E669E9A-9420-B5E2-D229-2BC9EBF434A0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1DC06BF-799C-C437-1038-3DE5C370813D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BDE67-DF18-3AA7-275C-7D743B0277C1}"/>
              </a:ext>
            </a:extLst>
          </p:cNvPr>
          <p:cNvSpPr txBox="1"/>
          <p:nvPr/>
        </p:nvSpPr>
        <p:spPr>
          <a:xfrm>
            <a:off x="294519" y="158044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CODE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FOR LIGHT SENSITIVITY REDUCTION 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6B21F-7AF5-571D-FB46-04142553916E}"/>
              </a:ext>
            </a:extLst>
          </p:cNvPr>
          <p:cNvSpPr txBox="1"/>
          <p:nvPr/>
        </p:nvSpPr>
        <p:spPr>
          <a:xfrm>
            <a:off x="461039" y="1368495"/>
            <a:ext cx="14803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CODE 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>
              <a:buClr>
                <a:srgbClr val="FF0000"/>
              </a:buClr>
            </a:pPr>
            <a:r>
              <a:rPr lang="en-IN" dirty="0">
                <a:solidFill>
                  <a:schemeClr val="bg1"/>
                </a:solidFill>
              </a:rPr>
              <a:t>		</a:t>
            </a:r>
            <a:r>
              <a:rPr lang="en-IN" sz="2400" dirty="0">
                <a:solidFill>
                  <a:schemeClr val="bg1"/>
                </a:solidFill>
              </a:rPr>
              <a:t>	int   </a:t>
            </a:r>
            <a:r>
              <a:rPr lang="en-IN" sz="2400" dirty="0" err="1">
                <a:solidFill>
                  <a:schemeClr val="bg1"/>
                </a:solidFill>
              </a:rPr>
              <a:t>ldr_value</a:t>
            </a:r>
            <a:r>
              <a:rPr lang="en-IN" sz="2400" dirty="0">
                <a:solidFill>
                  <a:schemeClr val="bg1"/>
                </a:solidFill>
              </a:rPr>
              <a:t> = </a:t>
            </a:r>
            <a:r>
              <a:rPr lang="en-IN" sz="2400" dirty="0" err="1">
                <a:solidFill>
                  <a:schemeClr val="bg1"/>
                </a:solidFill>
              </a:rPr>
              <a:t>analogRead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ldr_pin</a:t>
            </a:r>
            <a:r>
              <a:rPr lang="en-IN" sz="2400" dirty="0">
                <a:solidFill>
                  <a:schemeClr val="bg1"/>
                </a:solidFill>
              </a:rPr>
              <a:t>);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// </a:t>
            </a:r>
            <a:r>
              <a:rPr lang="en-IN" sz="2400" dirty="0" err="1">
                <a:solidFill>
                  <a:schemeClr val="bg1"/>
                </a:solidFill>
              </a:rPr>
              <a:t>Serial.println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ldr_value</a:t>
            </a:r>
            <a:r>
              <a:rPr lang="en-IN" sz="2400" dirty="0">
                <a:solidFill>
                  <a:schemeClr val="bg1"/>
                </a:solidFill>
              </a:rPr>
              <a:t>);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if (</a:t>
            </a:r>
            <a:r>
              <a:rPr lang="en-IN" sz="2400" dirty="0" err="1">
                <a:solidFill>
                  <a:schemeClr val="bg1"/>
                </a:solidFill>
              </a:rPr>
              <a:t>ldr_value</a:t>
            </a:r>
            <a:r>
              <a:rPr lang="en-IN" sz="2400" dirty="0">
                <a:solidFill>
                  <a:schemeClr val="bg1"/>
                </a:solidFill>
              </a:rPr>
              <a:t> &lt;= </a:t>
            </a:r>
            <a:r>
              <a:rPr lang="en-IN" sz="2400" dirty="0" err="1">
                <a:solidFill>
                  <a:schemeClr val="bg1"/>
                </a:solidFill>
              </a:rPr>
              <a:t>ldr_intensity</a:t>
            </a:r>
            <a:r>
              <a:rPr lang="en-IN" sz="2400" dirty="0">
                <a:solidFill>
                  <a:schemeClr val="bg1"/>
                </a:solidFill>
              </a:rPr>
              <a:t>) {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led_pin</a:t>
            </a:r>
            <a:r>
              <a:rPr lang="en-IN" sz="2400" dirty="0">
                <a:solidFill>
                  <a:schemeClr val="bg1"/>
                </a:solidFill>
              </a:rPr>
              <a:t>, LOW);	}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else {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led_pin</a:t>
            </a:r>
            <a:r>
              <a:rPr lang="en-IN" sz="2400" dirty="0">
                <a:solidFill>
                  <a:schemeClr val="bg1"/>
                </a:solidFill>
              </a:rPr>
              <a:t>, HIGH);	}</a:t>
            </a:r>
          </a:p>
        </p:txBody>
      </p:sp>
    </p:spTree>
    <p:extLst>
      <p:ext uri="{BB962C8B-B14F-4D97-AF65-F5344CB8AC3E}">
        <p14:creationId xmlns:p14="http://schemas.microsoft.com/office/powerpoint/2010/main" val="320281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2449-E4ED-3F82-785A-519D45FD3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E5B9690E-9382-82AD-B719-17C83492D953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DBDC9-CFC1-988F-0386-AE44D5AD4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6" y="774687"/>
            <a:ext cx="11445059" cy="8737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5F03E-872F-A4D3-4E8B-96C6CB391BF7}"/>
              </a:ext>
            </a:extLst>
          </p:cNvPr>
          <p:cNvSpPr txBox="1"/>
          <p:nvPr/>
        </p:nvSpPr>
        <p:spPr>
          <a:xfrm>
            <a:off x="12502535" y="4635668"/>
            <a:ext cx="3936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FLOWCHART FOR LIGHT REDUCTION</a:t>
            </a:r>
          </a:p>
        </p:txBody>
      </p:sp>
    </p:spTree>
    <p:extLst>
      <p:ext uri="{BB962C8B-B14F-4D97-AF65-F5344CB8AC3E}">
        <p14:creationId xmlns:p14="http://schemas.microsoft.com/office/powerpoint/2010/main" val="203873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830A-13BE-C833-FEDF-869C329DF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051DE304-3164-521F-2AE0-9E025B95CA61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53D12ABD-54C5-B680-2AF8-5C509591F4C2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7BFEB1AB-5525-FF60-E53F-E1B1EAD19CD9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B0B03-07B0-89EE-784C-17D986970569}"/>
              </a:ext>
            </a:extLst>
          </p:cNvPr>
          <p:cNvSpPr txBox="1"/>
          <p:nvPr/>
        </p:nvSpPr>
        <p:spPr>
          <a:xfrm>
            <a:off x="294519" y="158044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WORKING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OF HORN REDUCTION 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AA3B3-D5B5-5BC5-AB0C-D5F78134E046}"/>
              </a:ext>
            </a:extLst>
          </p:cNvPr>
          <p:cNvSpPr txBox="1"/>
          <p:nvPr/>
        </p:nvSpPr>
        <p:spPr>
          <a:xfrm>
            <a:off x="461039" y="1093801"/>
            <a:ext cx="14803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 At first we measure the distance of objects from the rover by considering the inputs received from Ultrasonic Sensors.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If distance is more than 30 cm , then there wont be any action on the buzzer (horn).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If distance is less than 30 cm ( in at least 3 directions ), then we are setting the flag = 1 for each direction.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If flag is equal to or more than 3 i.e. distance is less than 30 cm ( in 3 directions ), then the rover will stop there and wont move until that obstacle is cleared.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If distance is less than 30 cm ( in at least 3 directions ), then the horn intensity will be reduced to 100hz.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1CEDD9-7C28-A8D6-D9A2-2810C703104F}"/>
              </a:ext>
            </a:extLst>
          </p:cNvPr>
          <p:cNvSpPr txBox="1"/>
          <p:nvPr/>
        </p:nvSpPr>
        <p:spPr>
          <a:xfrm>
            <a:off x="294519" y="4681835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WORKING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OF LIGHT SENSITIVITY REDUCTION 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7C350-DFA7-A133-2FF7-658B6D05B05E}"/>
              </a:ext>
            </a:extLst>
          </p:cNvPr>
          <p:cNvSpPr txBox="1"/>
          <p:nvPr/>
        </p:nvSpPr>
        <p:spPr>
          <a:xfrm>
            <a:off x="461039" y="5965685"/>
            <a:ext cx="14803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 We measure the intensity of light from the coming vehicle through the inputs of LDR sensor installed in rover.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 If it is less than some certain limit, then the light intensity of our rover will be same 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</a:rPr>
              <a:t> If it is more than certain limit, then we are reducing our light intensity to lower beam.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88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ACD8-2D3C-8DAE-77B1-68B51EE5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749FA23F-93D9-EBB2-ED5B-480659560BD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9693A2A4-401D-DC82-37C7-0022F62089FD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2326E0A7-D962-A26F-F0CF-96F7B94B3DE4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CB33456B-2120-4D2D-F6F7-95E0ED4D4FF3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FDD28-37A2-73E7-0A0D-84AC64DAF503}"/>
              </a:ext>
            </a:extLst>
          </p:cNvPr>
          <p:cNvSpPr txBox="1"/>
          <p:nvPr/>
        </p:nvSpPr>
        <p:spPr>
          <a:xfrm>
            <a:off x="294519" y="158044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CODE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FOR GPS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96383-8907-FF59-987A-F145269195F9}"/>
              </a:ext>
            </a:extLst>
          </p:cNvPr>
          <p:cNvSpPr txBox="1"/>
          <p:nvPr/>
        </p:nvSpPr>
        <p:spPr>
          <a:xfrm>
            <a:off x="294519" y="1029032"/>
            <a:ext cx="920344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CODE 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#include &lt;</a:t>
            </a:r>
            <a:r>
              <a:rPr lang="en-IN" sz="2400" dirty="0" err="1">
                <a:solidFill>
                  <a:schemeClr val="bg1"/>
                </a:solidFill>
              </a:rPr>
              <a:t>TinyGPS</a:t>
            </a:r>
            <a:r>
              <a:rPr lang="en-IN" sz="2400" dirty="0">
                <a:solidFill>
                  <a:schemeClr val="bg1"/>
                </a:solidFill>
              </a:rPr>
              <a:t>++.h&gt;            // FOR GPS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endParaRPr lang="en-IN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dirty="0">
                <a:solidFill>
                  <a:schemeClr val="bg1"/>
                </a:solidFill>
              </a:rPr>
              <a:t>		</a:t>
            </a:r>
            <a:r>
              <a:rPr lang="en-IN" sz="2400" dirty="0">
                <a:solidFill>
                  <a:schemeClr val="bg1"/>
                </a:solidFill>
              </a:rPr>
              <a:t>	while (</a:t>
            </a:r>
            <a:r>
              <a:rPr lang="en-IN" sz="2400" dirty="0" err="1">
                <a:solidFill>
                  <a:schemeClr val="bg1"/>
                </a:solidFill>
              </a:rPr>
              <a:t>neogps.available</a:t>
            </a:r>
            <a:r>
              <a:rPr lang="en-IN" sz="2400" dirty="0">
                <a:solidFill>
                  <a:schemeClr val="bg1"/>
                </a:solidFill>
              </a:rPr>
              <a:t>() &gt; 0)              // GET GPS DATA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if (</a:t>
            </a:r>
            <a:r>
              <a:rPr lang="en-IN" sz="2400" dirty="0" err="1">
                <a:solidFill>
                  <a:schemeClr val="bg1"/>
                </a:solidFill>
              </a:rPr>
              <a:t>gps.encode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neogps.read</a:t>
            </a:r>
            <a:r>
              <a:rPr lang="en-IN" sz="2400" dirty="0">
                <a:solidFill>
                  <a:schemeClr val="bg1"/>
                </a:solidFill>
              </a:rPr>
              <a:t>()))		{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if ( </a:t>
            </a:r>
            <a:r>
              <a:rPr lang="en-IN" sz="2400" dirty="0" err="1">
                <a:solidFill>
                  <a:schemeClr val="bg1"/>
                </a:solidFill>
              </a:rPr>
              <a:t>gps.location.isValid</a:t>
            </a:r>
            <a:r>
              <a:rPr lang="en-IN" sz="2400" dirty="0">
                <a:solidFill>
                  <a:schemeClr val="bg1"/>
                </a:solidFill>
              </a:rPr>
              <a:t>() == 1 )			{	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gpsdata.latitude</a:t>
            </a:r>
            <a:r>
              <a:rPr lang="en-IN" sz="2400" dirty="0">
                <a:solidFill>
                  <a:schemeClr val="bg1"/>
                </a:solidFill>
              </a:rPr>
              <a:t>  = </a:t>
            </a:r>
            <a:r>
              <a:rPr lang="en-IN" sz="2400" dirty="0" err="1">
                <a:solidFill>
                  <a:schemeClr val="bg1"/>
                </a:solidFill>
              </a:rPr>
              <a:t>gps.location.lat</a:t>
            </a:r>
            <a:r>
              <a:rPr lang="en-IN" sz="2400" dirty="0">
                <a:solidFill>
                  <a:schemeClr val="bg1"/>
                </a:solidFill>
              </a:rPr>
              <a:t>();	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gpsdata.longitude</a:t>
            </a:r>
            <a:r>
              <a:rPr lang="en-IN" sz="2400" dirty="0">
                <a:solidFill>
                  <a:schemeClr val="bg1"/>
                </a:solidFill>
              </a:rPr>
              <a:t> = </a:t>
            </a:r>
            <a:r>
              <a:rPr lang="en-IN" sz="2400" dirty="0" err="1">
                <a:solidFill>
                  <a:schemeClr val="bg1"/>
                </a:solidFill>
              </a:rPr>
              <a:t>gps.location.lng</a:t>
            </a:r>
            <a:r>
              <a:rPr lang="en-IN" sz="2400" dirty="0">
                <a:solidFill>
                  <a:schemeClr val="bg1"/>
                </a:solidFill>
              </a:rPr>
              <a:t>();	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gpsdata.altitude</a:t>
            </a:r>
            <a:r>
              <a:rPr lang="en-IN" sz="2400" dirty="0">
                <a:solidFill>
                  <a:schemeClr val="bg1"/>
                </a:solidFill>
              </a:rPr>
              <a:t>  = </a:t>
            </a:r>
            <a:r>
              <a:rPr lang="en-IN" sz="2400" dirty="0" err="1">
                <a:solidFill>
                  <a:schemeClr val="bg1"/>
                </a:solidFill>
              </a:rPr>
              <a:t>gps.altitude.meters</a:t>
            </a:r>
            <a:r>
              <a:rPr lang="en-IN" sz="2400" dirty="0">
                <a:solidFill>
                  <a:schemeClr val="bg1"/>
                </a:solidFill>
              </a:rPr>
              <a:t>();	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gpsdata.speed</a:t>
            </a:r>
            <a:r>
              <a:rPr lang="en-IN" sz="2400" dirty="0">
                <a:solidFill>
                  <a:schemeClr val="bg1"/>
                </a:solidFill>
              </a:rPr>
              <a:t>     = </a:t>
            </a:r>
            <a:r>
              <a:rPr lang="en-IN" sz="2400" dirty="0" err="1">
                <a:solidFill>
                  <a:schemeClr val="bg1"/>
                </a:solidFill>
              </a:rPr>
              <a:t>gps.speed.kmph</a:t>
            </a:r>
            <a:r>
              <a:rPr lang="en-IN" sz="2400" dirty="0">
                <a:solidFill>
                  <a:schemeClr val="bg1"/>
                </a:solidFill>
              </a:rPr>
              <a:t>();	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gpsdata.satellite</a:t>
            </a:r>
            <a:r>
              <a:rPr lang="en-IN" sz="2400" dirty="0">
                <a:solidFill>
                  <a:schemeClr val="bg1"/>
                </a:solidFill>
              </a:rPr>
              <a:t> = </a:t>
            </a:r>
            <a:r>
              <a:rPr lang="en-IN" sz="2400" dirty="0" err="1">
                <a:solidFill>
                  <a:schemeClr val="bg1"/>
                </a:solidFill>
              </a:rPr>
              <a:t>gps.satellites.value</a:t>
            </a:r>
            <a:r>
              <a:rPr lang="en-IN" sz="2400" dirty="0">
                <a:solidFill>
                  <a:schemeClr val="bg1"/>
                </a:solidFill>
              </a:rPr>
              <a:t>();			}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// else		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// { </a:t>
            </a:r>
            <a:r>
              <a:rPr lang="en-IN" sz="2400" dirty="0" err="1">
                <a:solidFill>
                  <a:schemeClr val="bg1"/>
                </a:solidFill>
              </a:rPr>
              <a:t>gpsdata.is_working</a:t>
            </a:r>
            <a:r>
              <a:rPr lang="en-IN" sz="2400" dirty="0">
                <a:solidFill>
                  <a:schemeClr val="bg1"/>
                </a:solidFill>
              </a:rPr>
              <a:t> = 1; }		}	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		</a:t>
            </a:r>
            <a:r>
              <a:rPr lang="en-IN" sz="2400" dirty="0" err="1">
                <a:solidFill>
                  <a:schemeClr val="bg1"/>
                </a:solidFill>
              </a:rPr>
              <a:t>radio.write</a:t>
            </a:r>
            <a:r>
              <a:rPr lang="en-IN" sz="2400" dirty="0">
                <a:solidFill>
                  <a:schemeClr val="bg1"/>
                </a:solidFill>
              </a:rPr>
              <a:t>( &amp;</a:t>
            </a:r>
            <a:r>
              <a:rPr lang="en-IN" sz="2400" dirty="0" err="1">
                <a:solidFill>
                  <a:schemeClr val="bg1"/>
                </a:solidFill>
              </a:rPr>
              <a:t>gpsdata</a:t>
            </a:r>
            <a:r>
              <a:rPr lang="en-IN" sz="2400" dirty="0">
                <a:solidFill>
                  <a:schemeClr val="bg1"/>
                </a:solidFill>
              </a:rPr>
              <a:t>, </a:t>
            </a:r>
            <a:r>
              <a:rPr lang="en-IN" sz="2400" dirty="0" err="1">
                <a:solidFill>
                  <a:schemeClr val="bg1"/>
                </a:solidFill>
              </a:rPr>
              <a:t>sizeof</a:t>
            </a:r>
            <a:r>
              <a:rPr lang="en-IN" sz="2400" dirty="0">
                <a:solidFill>
                  <a:schemeClr val="bg1"/>
                </a:solidFill>
              </a:rPr>
              <a:t>(</a:t>
            </a:r>
            <a:r>
              <a:rPr lang="en-IN" sz="2400" dirty="0" err="1">
                <a:solidFill>
                  <a:schemeClr val="bg1"/>
                </a:solidFill>
              </a:rPr>
              <a:t>gps_package</a:t>
            </a:r>
            <a:r>
              <a:rPr lang="en-IN" sz="2400" dirty="0">
                <a:solidFill>
                  <a:schemeClr val="bg1"/>
                </a:solidFill>
              </a:rPr>
              <a:t>) );</a:t>
            </a: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3FD74-E4A3-0C0A-E8E2-BC721BF06F0B}"/>
              </a:ext>
            </a:extLst>
          </p:cNvPr>
          <p:cNvSpPr txBox="1"/>
          <p:nvPr/>
        </p:nvSpPr>
        <p:spPr>
          <a:xfrm>
            <a:off x="9787454" y="1001956"/>
            <a:ext cx="671607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CODE 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 marL="0" algn="l" rtl="0" eaLnBrk="1" latinLnBrk="0" hangingPunct="1">
              <a:buNone/>
            </a:pPr>
            <a:r>
              <a:rPr lang="en-IN" dirty="0">
                <a:solidFill>
                  <a:schemeClr val="bg1"/>
                </a:solidFill>
              </a:rPr>
              <a:t>		</a:t>
            </a:r>
            <a:r>
              <a:rPr lang="en-IN" sz="2400" dirty="0">
                <a:solidFill>
                  <a:schemeClr val="bg1"/>
                </a:solidFill>
              </a:rPr>
              <a:t>	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void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serial_print_gpsdata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   {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(" LATI: ");  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gpsdata.latitude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);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(" LONG: ");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gpsdata.longitude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);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(" ALTI: ");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gpsdata.altitude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);	</a:t>
            </a:r>
            <a:endParaRPr lang="en-IN" sz="2400" dirty="0">
              <a:effectLst/>
            </a:endParaRPr>
          </a:p>
          <a:p>
            <a:pPr marL="0" algn="l" rtl="0" eaLnBrk="1" latinLnBrk="0" hangingPunct="1">
              <a:buNone/>
            </a:pP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(" Speed: ");	</a:t>
            </a:r>
            <a:endParaRPr lang="en-IN" sz="2400" dirty="0">
              <a:effectLst/>
            </a:endParaRPr>
          </a:p>
          <a:p>
            <a:pPr marL="0" algn="l" rtl="0" eaLnBrk="1" latinLnBrk="0" hangingPunct="1"/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gpsdata.speed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);      	</a:t>
            </a:r>
          </a:p>
          <a:p>
            <a:pPr marL="0" algn="l" rtl="0" eaLnBrk="1" latinLnBrk="0" hangingPunct="1"/>
            <a:r>
              <a:rPr lang="en-IN" sz="2400" dirty="0">
                <a:solidFill>
                  <a:srgbClr val="FFFFFF"/>
                </a:solidFill>
                <a:latin typeface="Calibri" panose="020F0502020204030204" pitchFamily="34" charset="0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(" SAT: ");	</a:t>
            </a:r>
          </a:p>
          <a:p>
            <a:pPr marL="0" algn="l" rtl="0" eaLnBrk="1" latinLnBrk="0" hangingPunct="1"/>
            <a:r>
              <a:rPr lang="en-IN" sz="2400" dirty="0">
                <a:solidFill>
                  <a:srgbClr val="FFFFFF"/>
                </a:solidFill>
                <a:latin typeface="Calibri" panose="020F0502020204030204" pitchFamily="34" charset="0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gpsdata.satellite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);	</a:t>
            </a:r>
          </a:p>
          <a:p>
            <a:pPr marL="0" algn="l" rtl="0" eaLnBrk="1" latinLnBrk="0" hangingPunct="1"/>
            <a:r>
              <a:rPr lang="en-IN" sz="2400" dirty="0">
                <a:solidFill>
                  <a:srgbClr val="FFFFFF"/>
                </a:solidFill>
                <a:latin typeface="Calibri" panose="020F0502020204030204" pitchFamily="34" charset="0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(" receiver data: ");	</a:t>
            </a:r>
          </a:p>
          <a:p>
            <a:pPr marL="0" algn="l" rtl="0" eaLnBrk="1" latinLnBrk="0" hangingPunct="1"/>
            <a:r>
              <a:rPr lang="en-IN" sz="2400" dirty="0">
                <a:solidFill>
                  <a:srgbClr val="FFFFFF"/>
                </a:solidFill>
                <a:latin typeface="Calibri" panose="020F0502020204030204" pitchFamily="34" charset="0"/>
              </a:rPr>
              <a:t>					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Serial.println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 </a:t>
            </a:r>
            <a:r>
              <a:rPr lang="en-IN" sz="24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gpsdata.is_working</a:t>
            </a:r>
            <a:r>
              <a:rPr lang="en-IN" sz="24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);    }</a:t>
            </a:r>
            <a:endParaRPr lang="en-IN" sz="2400" dirty="0">
              <a:effectLst/>
            </a:endParaRP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21911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A0FA-4331-A971-F294-8DB54BDB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16554B4A-7A46-FB10-1B54-6917AD8FEA0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1DF4FB15-D2E6-690E-DA69-A9F83A90BAD1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A6260D4D-A4D8-CC27-B9B7-F0B9503F50C5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5247B62-9B00-4FBD-D30D-9A3BCA9D7624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6C500-68F9-7024-12B8-E651D542DF8A}"/>
              </a:ext>
            </a:extLst>
          </p:cNvPr>
          <p:cNvSpPr txBox="1"/>
          <p:nvPr/>
        </p:nvSpPr>
        <p:spPr>
          <a:xfrm>
            <a:off x="294519" y="158044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CODE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FOR MOVEMENT OF ROVER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FE2C7-8346-1DDE-C4B1-B4ED056CB22C}"/>
              </a:ext>
            </a:extLst>
          </p:cNvPr>
          <p:cNvSpPr txBox="1"/>
          <p:nvPr/>
        </p:nvSpPr>
        <p:spPr>
          <a:xfrm>
            <a:off x="294519" y="1029032"/>
            <a:ext cx="17182320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CODE 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>
              <a:buClr>
                <a:srgbClr val="FF0000"/>
              </a:buClr>
            </a:pPr>
            <a:r>
              <a:rPr lang="en-IN" dirty="0">
                <a:solidFill>
                  <a:schemeClr val="bg1"/>
                </a:solidFill>
              </a:rPr>
              <a:t>			</a:t>
            </a:r>
            <a:r>
              <a:rPr lang="en-US" sz="2400" dirty="0">
                <a:solidFill>
                  <a:schemeClr val="bg1"/>
                </a:solidFill>
              </a:rPr>
              <a:t>// if ((data.joystick_1Y &gt; 150)&amp;&amp;</a:t>
            </a:r>
            <a:r>
              <a:rPr lang="en-US" sz="2400" dirty="0" err="1">
                <a:solidFill>
                  <a:schemeClr val="bg1"/>
                </a:solidFill>
              </a:rPr>
              <a:t>flag_front</a:t>
            </a:r>
            <a:r>
              <a:rPr lang="en-US" sz="2400" dirty="0">
                <a:solidFill>
                  <a:schemeClr val="bg1"/>
                </a:solidFill>
              </a:rPr>
              <a:t>==0 )</a:t>
            </a:r>
            <a:r>
              <a:rPr lang="en-IN" sz="2400" dirty="0">
                <a:solidFill>
                  <a:schemeClr val="bg1"/>
                </a:solidFill>
              </a:rPr>
              <a:t> 						// FOR COLLISON AVOIDANCE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if (data.joystick_1Y &gt; 150 )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{                                                                          						 // FORWARD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}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// else if ((data.joystick_1Y &lt; 104)&amp;&amp;</a:t>
            </a:r>
            <a:r>
              <a:rPr lang="en-IN" sz="2400" dirty="0" err="1">
                <a:solidFill>
                  <a:schemeClr val="bg1"/>
                </a:solidFill>
              </a:rPr>
              <a:t>flag_back</a:t>
            </a:r>
            <a:r>
              <a:rPr lang="en-IN" sz="2400" dirty="0">
                <a:solidFill>
                  <a:schemeClr val="bg1"/>
                </a:solidFill>
              </a:rPr>
              <a:t>==0 )				 // FOR COLLISON AVOIDANCE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else if (data.joystick_1Y &lt; 104 )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{                                                                           							// BACKWARD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}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else if (data.joystick_2X &lt; 104 )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{                                                                           						// ANTI CLOCKWISE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(motor1_forward, LOW); 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(motor4_forward, LOW); 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}</a:t>
            </a: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59802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A14E4-D12E-57C8-F769-C88D07ACB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A69FF1F2-05DA-FF81-DE3F-B7FAE32045A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73E86D8-9882-51D1-9E17-7A1AA9E6EA7E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55BA7B1-9DF0-36F9-6F0A-0FACF5D71917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20C739B6-4A3F-F226-1F9B-551CA46108EF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41A5D-41FC-9991-274A-55EC79F0C213}"/>
              </a:ext>
            </a:extLst>
          </p:cNvPr>
          <p:cNvSpPr txBox="1"/>
          <p:nvPr/>
        </p:nvSpPr>
        <p:spPr>
          <a:xfrm>
            <a:off x="294519" y="158044"/>
            <a:ext cx="149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CODE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FOR MOVEMENT OF ROVER 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963D0-FB48-EE98-8FEE-14B7AA258479}"/>
              </a:ext>
            </a:extLst>
          </p:cNvPr>
          <p:cNvSpPr txBox="1"/>
          <p:nvPr/>
        </p:nvSpPr>
        <p:spPr>
          <a:xfrm>
            <a:off x="294519" y="1029032"/>
            <a:ext cx="17182320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CODE </a:t>
            </a:r>
            <a:r>
              <a:rPr lang="en-IN" dirty="0">
                <a:solidFill>
                  <a:schemeClr val="bg1"/>
                </a:solidFill>
              </a:rPr>
              <a:t> :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else if (data.joystick_2X &gt; 150 )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{                                                                          								 // CLOCKWISE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(motor2_forward, LOW); 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(motor3_forward, LOW); 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(motor3_backward, HIGH);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(motor4_forward, HIGH);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}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else                                                                        								// STOP MOVING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</a:t>
            </a:r>
            <a:r>
              <a:rPr lang="en-IN" sz="2400" dirty="0" err="1">
                <a:solidFill>
                  <a:schemeClr val="bg1"/>
                </a:solidFill>
              </a:rPr>
              <a:t>stop_motors</a:t>
            </a:r>
            <a:r>
              <a:rPr lang="en-IN" sz="2400" dirty="0">
                <a:solidFill>
                  <a:schemeClr val="bg1"/>
                </a:solidFill>
              </a:rPr>
              <a:t>();</a:t>
            </a:r>
          </a:p>
          <a:p>
            <a:pPr lvl="3"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 lvl="3"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void </a:t>
            </a:r>
            <a:r>
              <a:rPr lang="en-IN" sz="2400" dirty="0" err="1">
                <a:solidFill>
                  <a:schemeClr val="bg1"/>
                </a:solidFill>
              </a:rPr>
              <a:t>stop_motors</a:t>
            </a:r>
            <a:r>
              <a:rPr lang="en-IN" sz="2400" dirty="0">
                <a:solidFill>
                  <a:schemeClr val="bg1"/>
                </a:solidFill>
              </a:rPr>
              <a:t>(){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(motor1_backward,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(motor2_backward,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(motor3_backward, 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(motor4_forward, LOW);  </a:t>
            </a:r>
            <a:r>
              <a:rPr lang="en-IN" sz="2400" dirty="0" err="1">
                <a:solidFill>
                  <a:schemeClr val="bg1"/>
                </a:solidFill>
              </a:rPr>
              <a:t>digitalWrite</a:t>
            </a:r>
            <a:r>
              <a:rPr lang="en-IN" sz="2400" dirty="0">
                <a:solidFill>
                  <a:schemeClr val="bg1"/>
                </a:solidFill>
              </a:rPr>
              <a:t>(motor4_backward, LOW);</a:t>
            </a:r>
          </a:p>
          <a:p>
            <a:pPr lvl="3"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}</a:t>
            </a:r>
          </a:p>
          <a:p>
            <a:pPr>
              <a:buClr>
                <a:srgbClr val="FF0000"/>
              </a:buClr>
            </a:pPr>
            <a:endParaRPr lang="en-IN" sz="2400" dirty="0">
              <a:solidFill>
                <a:schemeClr val="bg1"/>
              </a:solidFill>
            </a:endParaRP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 </a:t>
            </a:r>
            <a:r>
              <a:rPr lang="en-IN" sz="2400" dirty="0" err="1">
                <a:solidFill>
                  <a:schemeClr val="bg1"/>
                </a:solidFill>
              </a:rPr>
              <a:t>flag_front</a:t>
            </a:r>
            <a:r>
              <a:rPr lang="en-IN" sz="2400" dirty="0">
                <a:solidFill>
                  <a:schemeClr val="bg1"/>
                </a:solidFill>
              </a:rPr>
              <a:t>=0 ; </a:t>
            </a:r>
            <a:r>
              <a:rPr lang="en-IN" sz="2400" dirty="0" err="1">
                <a:solidFill>
                  <a:schemeClr val="bg1"/>
                </a:solidFill>
              </a:rPr>
              <a:t>flag_back</a:t>
            </a:r>
            <a:r>
              <a:rPr lang="en-IN" sz="2400" dirty="0">
                <a:solidFill>
                  <a:schemeClr val="bg1"/>
                </a:solidFill>
              </a:rPr>
              <a:t>=0 ; </a:t>
            </a:r>
            <a:r>
              <a:rPr lang="en-IN" sz="2400" dirty="0" err="1">
                <a:solidFill>
                  <a:schemeClr val="bg1"/>
                </a:solidFill>
              </a:rPr>
              <a:t>flag_left</a:t>
            </a:r>
            <a:r>
              <a:rPr lang="en-IN" sz="2400" dirty="0">
                <a:solidFill>
                  <a:schemeClr val="bg1"/>
                </a:solidFill>
              </a:rPr>
              <a:t>=0 ; </a:t>
            </a:r>
            <a:r>
              <a:rPr lang="en-IN" sz="2400" dirty="0" err="1">
                <a:solidFill>
                  <a:schemeClr val="bg1"/>
                </a:solidFill>
              </a:rPr>
              <a:t>flag_right</a:t>
            </a:r>
            <a:r>
              <a:rPr lang="en-IN" sz="2400" dirty="0">
                <a:solidFill>
                  <a:schemeClr val="bg1"/>
                </a:solidFill>
              </a:rPr>
              <a:t>=0;						 // FOR COLLISON AVOIDANCE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 delay(5);</a:t>
            </a:r>
          </a:p>
          <a:p>
            <a:pPr>
              <a:buClr>
                <a:srgbClr val="FF0000"/>
              </a:buClr>
            </a:pPr>
            <a:r>
              <a:rPr lang="en-IN" sz="2400" dirty="0">
                <a:solidFill>
                  <a:schemeClr val="bg1"/>
                </a:solidFill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52258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D9486-AA4D-72BB-57A6-73A3BB5E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DB48ECB8-3DF0-85B6-9119-AEFF56C725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13B84FC1-53A4-0082-303B-0255A445D58E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E77706D-DD89-1FBF-3D8A-CBE7EAB5FE6E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2A2292-8157-B270-2AD6-F0DB5C5BBF0F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3BF46AEE-7DBC-7CE4-4C01-98053388F8BF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32F33-4208-DE3E-9B17-C064282C2E1F}"/>
              </a:ext>
            </a:extLst>
          </p:cNvPr>
          <p:cNvSpPr txBox="1"/>
          <p:nvPr/>
        </p:nvSpPr>
        <p:spPr>
          <a:xfrm>
            <a:off x="6886514" y="413702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ARDUINO UNO R4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 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BCEAA-BD4C-0C80-DECB-6958A556B872}"/>
              </a:ext>
            </a:extLst>
          </p:cNvPr>
          <p:cNvSpPr txBox="1"/>
          <p:nvPr/>
        </p:nvSpPr>
        <p:spPr>
          <a:xfrm>
            <a:off x="6916994" y="1441428"/>
            <a:ext cx="10639486" cy="740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Voltage: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5V DC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VIN: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7V–12V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USB Supply: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5V (Type-B USB)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 Current per I/O Pin: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40mA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Microcontroller: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ATmega328P, 16MHz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32KB Flash, 2KB SRAM, 1KB EEPROM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Pins: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 Digital (6 PWM), 6 Analog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UART, SPI, I2C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Larger, prototyping-friendly, used 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automation, motor control, and education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DIMENSIONS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68.6mm × 53.4mm × 10mm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218" name="Picture 2" descr="Product Image">
            <a:extLst>
              <a:ext uri="{FF2B5EF4-FFF2-40B4-BE49-F238E27FC236}">
                <a16:creationId xmlns:a16="http://schemas.microsoft.com/office/drawing/2014/main" id="{841C5D29-9C76-D911-13EB-4C8974CC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67" y="474662"/>
            <a:ext cx="56388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1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481C-C4CA-674E-169D-EA8CABC6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186A0C3C-69FB-B83A-7337-B3C22780186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A706F80A-1B93-26C7-F0A6-175C70A7178C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487F095-EB9B-F255-C288-F2835E431A55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1A3B474C-59C4-5957-FEDA-E2BCA675A057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27417590-E2CA-7B64-5533-FA99EF448D17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9B66C-F150-3A35-3899-CBE0287426F8}"/>
              </a:ext>
            </a:extLst>
          </p:cNvPr>
          <p:cNvSpPr txBox="1"/>
          <p:nvPr/>
        </p:nvSpPr>
        <p:spPr>
          <a:xfrm>
            <a:off x="7591364" y="182738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TRANSCEIVER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ANTENNA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6E9FF-05A5-B58C-1EDD-9B12FCBACFC3}"/>
              </a:ext>
            </a:extLst>
          </p:cNvPr>
          <p:cNvSpPr txBox="1"/>
          <p:nvPr/>
        </p:nvSpPr>
        <p:spPr>
          <a:xfrm>
            <a:off x="7631879" y="1303910"/>
            <a:ext cx="10686600" cy="791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Varies based on the wireless module (typically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3.3V – 5V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dirty="0">
              <a:solidFill>
                <a:schemeClr val="bg1"/>
              </a:solidFill>
              <a:latin typeface="Roboto 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Enhances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 strength and range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Wi-Fi, Bluetooth, LoRa, NRF24L01, and RF modules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Frequency Range: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Common bands include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433MHz, 868MHz, 915MHz, and 2.4GHz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Antennas: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Whip Antenna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(Flexible, cylindrical shape)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 Antenna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(Printed on PCB for compact devices)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Helical Antenna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(Spring-like design for enhanced performance)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wireless communication, IoT devices, and remote monitoring systems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DIMENSIONS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Varies (5cm – 15cm depending on type and frequency)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170" name="Picture 2" descr="NRF24L01+PA+LNA with Antenna 2.4GHz Wireless Transceiver Module - 99Tech">
            <a:extLst>
              <a:ext uri="{FF2B5EF4-FFF2-40B4-BE49-F238E27FC236}">
                <a16:creationId xmlns:a16="http://schemas.microsoft.com/office/drawing/2014/main" id="{9B656261-308B-CD58-5702-5D68068D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9" y="350218"/>
            <a:ext cx="6792522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3789-EC23-83AE-0D8C-5A368D19F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A5C2B08E-AE14-EA7A-CE67-8B1C8C6AD13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40D77856-1A6A-08C3-3929-FA3887BE297C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FB8AE37-E21C-6C76-4E28-C30974D91073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A42122B5-5865-DCBE-C3DD-7A7D4A7BFB68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11BC1A4-2291-5BCF-F76A-B2BB43427E32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CA8DD-950C-1BE7-1E71-6C52198F2BFB}"/>
              </a:ext>
            </a:extLst>
          </p:cNvPr>
          <p:cNvSpPr txBox="1"/>
          <p:nvPr/>
        </p:nvSpPr>
        <p:spPr>
          <a:xfrm>
            <a:off x="6864925" y="170471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ULTRASONIC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SENSOR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D65FB-35A2-85FB-A9D6-0E5DA147017E}"/>
              </a:ext>
            </a:extLst>
          </p:cNvPr>
          <p:cNvSpPr txBox="1"/>
          <p:nvPr/>
        </p:nvSpPr>
        <p:spPr>
          <a:xfrm>
            <a:off x="6916994" y="1029032"/>
            <a:ext cx="11970447" cy="9691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Voltage: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5V DC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Consumption: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15mA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Frequency: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 kHz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dirty="0">
              <a:solidFill>
                <a:schemeClr val="bg1"/>
              </a:solidFill>
              <a:latin typeface="Roboto 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dirty="0">
              <a:effectLst/>
            </a:endParaRP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Range: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2cm – 400cm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±3mm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 &amp; Echo Pins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Angle of Detection: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15°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Principle: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Emits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ultrasonic waves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calculates distance based on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delay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transmission and echo reception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Commonly used 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measurement, obstacle detection, robotics, and automation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DIMENSIONS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sz="2400" dirty="0">
              <a:solidFill>
                <a:schemeClr val="bg1"/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45mm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46" name="Picture 6" descr="ULTRASONIC SENSOR HC-SR04 at ₹ 55 | Ultrasonic Proximity Sensors in ...">
            <a:extLst>
              <a:ext uri="{FF2B5EF4-FFF2-40B4-BE49-F238E27FC236}">
                <a16:creationId xmlns:a16="http://schemas.microsoft.com/office/drawing/2014/main" id="{FCA43F8F-23FA-78D3-6D93-0149521CA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4" y="474662"/>
            <a:ext cx="5674522" cy="567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27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people playing basketball&#10;&#10;Description automatically generated with low confidence">
            <a:extLst>
              <a:ext uri="{FF2B5EF4-FFF2-40B4-BE49-F238E27FC236}">
                <a16:creationId xmlns:a16="http://schemas.microsoft.com/office/drawing/2014/main" id="{C9B81116-A52A-A59B-159C-823C1DE363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" b="5150"/>
          <a:stretch>
            <a:fillRect/>
          </a:stretch>
        </p:blipFill>
        <p:spPr>
          <a:xfrm>
            <a:off x="0" y="-259080"/>
            <a:ext cx="18288000" cy="5905500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A494CD-BD93-B802-929D-34EEFDC60AE0}"/>
              </a:ext>
            </a:extLst>
          </p:cNvPr>
          <p:cNvSpPr/>
          <p:nvPr/>
        </p:nvSpPr>
        <p:spPr>
          <a:xfrm>
            <a:off x="4265024" y="4402009"/>
            <a:ext cx="9757955" cy="15059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9C717-420A-E5AF-AF21-1585E0D36E94}"/>
              </a:ext>
            </a:extLst>
          </p:cNvPr>
          <p:cNvSpPr/>
          <p:nvPr/>
        </p:nvSpPr>
        <p:spPr>
          <a:xfrm>
            <a:off x="0" y="5905500"/>
            <a:ext cx="18288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 sz="3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BD0E0767-FDE2-7BCB-1863-0339E1367EA5}"/>
              </a:ext>
            </a:extLst>
          </p:cNvPr>
          <p:cNvSpPr txBox="1">
            <a:spLocks/>
          </p:cNvSpPr>
          <p:nvPr/>
        </p:nvSpPr>
        <p:spPr>
          <a:xfrm>
            <a:off x="3009900" y="4381500"/>
            <a:ext cx="12268200" cy="16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1371486">
              <a:defRPr/>
            </a:pPr>
            <a:r>
              <a:rPr kumimoji="1" lang="en-US" altLang="ja-JP" dirty="0">
                <a:solidFill>
                  <a:sysClr val="window" lastClr="FFFFFF"/>
                </a:solidFill>
                <a:ea typeface="游ゴシック Light" panose="020B0300000000000000" pitchFamily="34" charset="-128"/>
              </a:rPr>
              <a:t>OBJECTIVES</a:t>
            </a:r>
            <a:endParaRPr kumimoji="1" lang="ja-JP" altLang="en-US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D68D399-5344-8528-B339-1637476F6156}"/>
              </a:ext>
            </a:extLst>
          </p:cNvPr>
          <p:cNvSpPr txBox="1">
            <a:spLocks/>
          </p:cNvSpPr>
          <p:nvPr/>
        </p:nvSpPr>
        <p:spPr>
          <a:xfrm>
            <a:off x="1016000" y="5925413"/>
            <a:ext cx="5080002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486">
              <a:buClr>
                <a:srgbClr val="EB3F5C"/>
              </a:buClr>
              <a:defRPr/>
            </a:pPr>
            <a:endParaRPr kumimoji="1" lang="ja-JP" altLang="en-US" dirty="0">
              <a:solidFill>
                <a:srgbClr val="EAEAEA"/>
              </a:solidFill>
              <a:latin typeface="Roboto Bold"/>
              <a:ea typeface="游ゴシック" panose="020B0400000000000000" pitchFamily="34" charset="-128"/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24A194-8F88-F1FA-4861-DA4A2E46EFAC}"/>
              </a:ext>
            </a:extLst>
          </p:cNvPr>
          <p:cNvSpPr txBox="1">
            <a:spLocks/>
          </p:cNvSpPr>
          <p:nvPr/>
        </p:nvSpPr>
        <p:spPr>
          <a:xfrm>
            <a:off x="735739" y="7246924"/>
            <a:ext cx="5080002" cy="2122109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486">
              <a:buClr>
                <a:srgbClr val="EB3F5C"/>
              </a:buClr>
            </a:pPr>
            <a:r>
              <a:rPr lang="en-US" sz="2801" dirty="0">
                <a:solidFill>
                  <a:srgbClr val="EEECE1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9243E89-6F0D-650C-6DEC-737A74BEF351}"/>
              </a:ext>
            </a:extLst>
          </p:cNvPr>
          <p:cNvSpPr txBox="1">
            <a:spLocks/>
          </p:cNvSpPr>
          <p:nvPr/>
        </p:nvSpPr>
        <p:spPr>
          <a:xfrm>
            <a:off x="6603999" y="5925413"/>
            <a:ext cx="5080002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b">
            <a:normAutofit lnSpcReduction="10000"/>
          </a:bodyPr>
          <a:lstStyle>
            <a:lvl1pPr marL="0" indent="0" algn="ctr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486">
              <a:buClr>
                <a:srgbClr val="EB3F5C"/>
              </a:buClr>
              <a:defRPr/>
            </a:pPr>
            <a:endParaRPr kumimoji="1" lang="ja-JP" altLang="en-US" dirty="0">
              <a:solidFill>
                <a:srgbClr val="EAEAEA"/>
              </a:solidFill>
              <a:latin typeface="Roboto Bold"/>
              <a:ea typeface="游ゴシック" panose="020B0400000000000000" pitchFamily="34" charset="-128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5675E21-7D7A-4E93-0BF7-87CCD3A467CE}"/>
              </a:ext>
            </a:extLst>
          </p:cNvPr>
          <p:cNvSpPr txBox="1">
            <a:spLocks/>
          </p:cNvSpPr>
          <p:nvPr/>
        </p:nvSpPr>
        <p:spPr>
          <a:xfrm>
            <a:off x="6603999" y="6831392"/>
            <a:ext cx="5080002" cy="2122109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486">
              <a:buClr>
                <a:srgbClr val="EB3F5C"/>
              </a:buClr>
            </a:pPr>
            <a:endParaRPr kumimoji="1" lang="ja-JP" altLang="en-US" dirty="0">
              <a:solidFill>
                <a:srgbClr val="EAEAEA"/>
              </a:solidFill>
              <a:latin typeface="Roboto"/>
              <a:ea typeface="游ゴシック" panose="020B0400000000000000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51977B-C809-C57D-F633-70E7B662F053}"/>
              </a:ext>
            </a:extLst>
          </p:cNvPr>
          <p:cNvSpPr/>
          <p:nvPr/>
        </p:nvSpPr>
        <p:spPr>
          <a:xfrm>
            <a:off x="2286002" y="4400063"/>
            <a:ext cx="1981200" cy="1504461"/>
          </a:xfrm>
          <a:prstGeom prst="rect">
            <a:avLst/>
          </a:prstGeom>
          <a:solidFill>
            <a:srgbClr val="1E1E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1AA615-C191-3907-46E6-AEF3DBFC924A}"/>
              </a:ext>
            </a:extLst>
          </p:cNvPr>
          <p:cNvSpPr/>
          <p:nvPr/>
        </p:nvSpPr>
        <p:spPr>
          <a:xfrm>
            <a:off x="946486" y="4400063"/>
            <a:ext cx="1339517" cy="1504461"/>
          </a:xfrm>
          <a:prstGeom prst="rect">
            <a:avLst/>
          </a:prstGeom>
          <a:solidFill>
            <a:srgbClr val="1E1E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25D47F-2C82-9F97-EE12-7130F6EB8987}"/>
              </a:ext>
            </a:extLst>
          </p:cNvPr>
          <p:cNvSpPr/>
          <p:nvPr/>
        </p:nvSpPr>
        <p:spPr>
          <a:xfrm>
            <a:off x="2" y="4400062"/>
            <a:ext cx="945662" cy="1499618"/>
          </a:xfrm>
          <a:prstGeom prst="rect">
            <a:avLst/>
          </a:prstGeom>
          <a:solidFill>
            <a:srgbClr val="1E1E1E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49E430-06C2-05CE-539F-081AB30939CE}"/>
              </a:ext>
            </a:extLst>
          </p:cNvPr>
          <p:cNvSpPr/>
          <p:nvPr/>
        </p:nvSpPr>
        <p:spPr>
          <a:xfrm rot="10800000">
            <a:off x="14024213" y="4400061"/>
            <a:ext cx="1981200" cy="1504461"/>
          </a:xfrm>
          <a:prstGeom prst="rect">
            <a:avLst/>
          </a:prstGeom>
          <a:solidFill>
            <a:srgbClr val="1E1E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610162-0AD3-3021-F249-B3B84227116A}"/>
              </a:ext>
            </a:extLst>
          </p:cNvPr>
          <p:cNvSpPr/>
          <p:nvPr/>
        </p:nvSpPr>
        <p:spPr>
          <a:xfrm rot="10800000">
            <a:off x="16005413" y="4400061"/>
            <a:ext cx="1339517" cy="1504461"/>
          </a:xfrm>
          <a:prstGeom prst="rect">
            <a:avLst/>
          </a:prstGeom>
          <a:solidFill>
            <a:srgbClr val="1E1E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880108-D244-63AE-EB62-0589CA91416A}"/>
              </a:ext>
            </a:extLst>
          </p:cNvPr>
          <p:cNvSpPr/>
          <p:nvPr/>
        </p:nvSpPr>
        <p:spPr>
          <a:xfrm rot="10800000">
            <a:off x="17345752" y="4404907"/>
            <a:ext cx="945662" cy="1499618"/>
          </a:xfrm>
          <a:prstGeom prst="rect">
            <a:avLst/>
          </a:prstGeom>
          <a:solidFill>
            <a:srgbClr val="1E1E1E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57FB7C-E23D-A29E-F400-01F6478B0CB2}"/>
              </a:ext>
            </a:extLst>
          </p:cNvPr>
          <p:cNvGrpSpPr/>
          <p:nvPr/>
        </p:nvGrpSpPr>
        <p:grpSpPr>
          <a:xfrm>
            <a:off x="5116702" y="6562019"/>
            <a:ext cx="895760" cy="649136"/>
            <a:chOff x="12922757" y="4149527"/>
            <a:chExt cx="3016282" cy="2185828"/>
          </a:xfrm>
          <a:solidFill>
            <a:srgbClr val="FF0000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C14CD67-4C98-1E1A-5527-285198E80402}"/>
                </a:ext>
              </a:extLst>
            </p:cNvPr>
            <p:cNvSpPr/>
            <p:nvPr/>
          </p:nvSpPr>
          <p:spPr>
            <a:xfrm>
              <a:off x="12957100" y="4151632"/>
              <a:ext cx="1964267" cy="169333"/>
            </a:xfrm>
            <a:custGeom>
              <a:avLst/>
              <a:gdLst>
                <a:gd name="connsiteX0" fmla="*/ 0 w 1964266"/>
                <a:gd name="connsiteY0" fmla="*/ 0 h 169334"/>
                <a:gd name="connsiteX1" fmla="*/ 1964266 w 1964266"/>
                <a:gd name="connsiteY1" fmla="*/ 0 h 169334"/>
                <a:gd name="connsiteX2" fmla="*/ 1964266 w 1964266"/>
                <a:gd name="connsiteY2" fmla="*/ 169334 h 169334"/>
                <a:gd name="connsiteX3" fmla="*/ 170203 w 1964266"/>
                <a:gd name="connsiteY3" fmla="*/ 169334 h 169334"/>
                <a:gd name="connsiteX4" fmla="*/ 18364 w 1964266"/>
                <a:gd name="connsiteY4" fmla="*/ 3340 h 169334"/>
                <a:gd name="connsiteX5" fmla="*/ 0 w 1964266"/>
                <a:gd name="connsiteY5" fmla="*/ 3340 h 169334"/>
                <a:gd name="connsiteX6" fmla="*/ 0 w 1964266"/>
                <a:gd name="connsiteY6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266" h="169334">
                  <a:moveTo>
                    <a:pt x="0" y="0"/>
                  </a:moveTo>
                  <a:lnTo>
                    <a:pt x="1964266" y="0"/>
                  </a:lnTo>
                  <a:lnTo>
                    <a:pt x="1964266" y="169334"/>
                  </a:lnTo>
                  <a:lnTo>
                    <a:pt x="170203" y="169334"/>
                  </a:lnTo>
                  <a:lnTo>
                    <a:pt x="18364" y="3340"/>
                  </a:lnTo>
                  <a:lnTo>
                    <a:pt x="0" y="3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961AF0-819D-8695-EF68-7253A3279CEF}"/>
                </a:ext>
              </a:extLst>
            </p:cNvPr>
            <p:cNvSpPr/>
            <p:nvPr/>
          </p:nvSpPr>
          <p:spPr>
            <a:xfrm>
              <a:off x="13237193" y="4435655"/>
              <a:ext cx="1675588" cy="169334"/>
            </a:xfrm>
            <a:custGeom>
              <a:avLst/>
              <a:gdLst>
                <a:gd name="connsiteX0" fmla="*/ 0 w 1675588"/>
                <a:gd name="connsiteY0" fmla="*/ 0 h 169334"/>
                <a:gd name="connsiteX1" fmla="*/ 1675588 w 1675588"/>
                <a:gd name="connsiteY1" fmla="*/ 0 h 169334"/>
                <a:gd name="connsiteX2" fmla="*/ 1675588 w 1675588"/>
                <a:gd name="connsiteY2" fmla="*/ 169334 h 169334"/>
                <a:gd name="connsiteX3" fmla="*/ 154895 w 1675588"/>
                <a:gd name="connsiteY3" fmla="*/ 169334 h 169334"/>
                <a:gd name="connsiteX4" fmla="*/ 0 w 1675588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5588" h="169334">
                  <a:moveTo>
                    <a:pt x="0" y="0"/>
                  </a:moveTo>
                  <a:lnTo>
                    <a:pt x="1675588" y="0"/>
                  </a:lnTo>
                  <a:lnTo>
                    <a:pt x="1675588" y="169334"/>
                  </a:lnTo>
                  <a:lnTo>
                    <a:pt x="154895" y="169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7AA012-AA62-6F79-49A2-BD5451DB4E59}"/>
                </a:ext>
              </a:extLst>
            </p:cNvPr>
            <p:cNvSpPr/>
            <p:nvPr/>
          </p:nvSpPr>
          <p:spPr>
            <a:xfrm>
              <a:off x="13501977" y="4725122"/>
              <a:ext cx="1410804" cy="169334"/>
            </a:xfrm>
            <a:custGeom>
              <a:avLst/>
              <a:gdLst>
                <a:gd name="connsiteX0" fmla="*/ 0 w 1410804"/>
                <a:gd name="connsiteY0" fmla="*/ 0 h 169334"/>
                <a:gd name="connsiteX1" fmla="*/ 1410804 w 1410804"/>
                <a:gd name="connsiteY1" fmla="*/ 0 h 169334"/>
                <a:gd name="connsiteX2" fmla="*/ 1410804 w 1410804"/>
                <a:gd name="connsiteY2" fmla="*/ 169334 h 169334"/>
                <a:gd name="connsiteX3" fmla="*/ 154895 w 1410804"/>
                <a:gd name="connsiteY3" fmla="*/ 169334 h 169334"/>
                <a:gd name="connsiteX4" fmla="*/ 0 w 1410804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804" h="169334">
                  <a:moveTo>
                    <a:pt x="0" y="0"/>
                  </a:moveTo>
                  <a:lnTo>
                    <a:pt x="1410804" y="0"/>
                  </a:lnTo>
                  <a:lnTo>
                    <a:pt x="1410804" y="169334"/>
                  </a:lnTo>
                  <a:lnTo>
                    <a:pt x="154895" y="169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BFD3E9-0C6D-F471-2B72-C2FB51053DC0}"/>
                </a:ext>
              </a:extLst>
            </p:cNvPr>
            <p:cNvSpPr/>
            <p:nvPr/>
          </p:nvSpPr>
          <p:spPr>
            <a:xfrm>
              <a:off x="13766761" y="5014589"/>
              <a:ext cx="1137434" cy="169334"/>
            </a:xfrm>
            <a:custGeom>
              <a:avLst/>
              <a:gdLst>
                <a:gd name="connsiteX0" fmla="*/ 0 w 1137434"/>
                <a:gd name="connsiteY0" fmla="*/ 0 h 169334"/>
                <a:gd name="connsiteX1" fmla="*/ 1137434 w 1137434"/>
                <a:gd name="connsiteY1" fmla="*/ 0 h 169334"/>
                <a:gd name="connsiteX2" fmla="*/ 1137434 w 1137434"/>
                <a:gd name="connsiteY2" fmla="*/ 169334 h 169334"/>
                <a:gd name="connsiteX3" fmla="*/ 154894 w 1137434"/>
                <a:gd name="connsiteY3" fmla="*/ 169334 h 169334"/>
                <a:gd name="connsiteX4" fmla="*/ 0 w 1137434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434" h="169334">
                  <a:moveTo>
                    <a:pt x="0" y="0"/>
                  </a:moveTo>
                  <a:lnTo>
                    <a:pt x="1137434" y="0"/>
                  </a:lnTo>
                  <a:lnTo>
                    <a:pt x="1137434" y="169334"/>
                  </a:lnTo>
                  <a:lnTo>
                    <a:pt x="154894" y="169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4CBE634-E90C-DBB8-5F13-472C9ECEE29B}"/>
                </a:ext>
              </a:extLst>
            </p:cNvPr>
            <p:cNvSpPr/>
            <p:nvPr/>
          </p:nvSpPr>
          <p:spPr>
            <a:xfrm>
              <a:off x="13762624" y="5304056"/>
              <a:ext cx="1145865" cy="169334"/>
            </a:xfrm>
            <a:custGeom>
              <a:avLst/>
              <a:gdLst>
                <a:gd name="connsiteX0" fmla="*/ 154895 w 1145865"/>
                <a:gd name="connsiteY0" fmla="*/ 0 h 169334"/>
                <a:gd name="connsiteX1" fmla="*/ 1145865 w 1145865"/>
                <a:gd name="connsiteY1" fmla="*/ 0 h 169334"/>
                <a:gd name="connsiteX2" fmla="*/ 1145865 w 1145865"/>
                <a:gd name="connsiteY2" fmla="*/ 169334 h 169334"/>
                <a:gd name="connsiteX3" fmla="*/ 0 w 1145865"/>
                <a:gd name="connsiteY3" fmla="*/ 169334 h 169334"/>
                <a:gd name="connsiteX4" fmla="*/ 154895 w 1145865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5865" h="169334">
                  <a:moveTo>
                    <a:pt x="154895" y="0"/>
                  </a:moveTo>
                  <a:lnTo>
                    <a:pt x="1145865" y="0"/>
                  </a:lnTo>
                  <a:lnTo>
                    <a:pt x="1145865" y="169334"/>
                  </a:lnTo>
                  <a:lnTo>
                    <a:pt x="0" y="169334"/>
                  </a:lnTo>
                  <a:lnTo>
                    <a:pt x="1548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14D39BB-283B-57F6-E117-CAB1CA60A94A}"/>
                </a:ext>
              </a:extLst>
            </p:cNvPr>
            <p:cNvSpPr/>
            <p:nvPr/>
          </p:nvSpPr>
          <p:spPr>
            <a:xfrm>
              <a:off x="13497841" y="5593523"/>
              <a:ext cx="1406355" cy="169334"/>
            </a:xfrm>
            <a:custGeom>
              <a:avLst/>
              <a:gdLst>
                <a:gd name="connsiteX0" fmla="*/ 154894 w 1406355"/>
                <a:gd name="connsiteY0" fmla="*/ 0 h 169334"/>
                <a:gd name="connsiteX1" fmla="*/ 1406355 w 1406355"/>
                <a:gd name="connsiteY1" fmla="*/ 0 h 169334"/>
                <a:gd name="connsiteX2" fmla="*/ 1406355 w 1406355"/>
                <a:gd name="connsiteY2" fmla="*/ 169334 h 169334"/>
                <a:gd name="connsiteX3" fmla="*/ 0 w 1406355"/>
                <a:gd name="connsiteY3" fmla="*/ 169334 h 169334"/>
                <a:gd name="connsiteX4" fmla="*/ 154894 w 1406355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355" h="169334">
                  <a:moveTo>
                    <a:pt x="154894" y="0"/>
                  </a:moveTo>
                  <a:lnTo>
                    <a:pt x="1406355" y="0"/>
                  </a:lnTo>
                  <a:lnTo>
                    <a:pt x="1406355" y="169334"/>
                  </a:lnTo>
                  <a:lnTo>
                    <a:pt x="0" y="169334"/>
                  </a:lnTo>
                  <a:lnTo>
                    <a:pt x="1548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02A41AD-1F6F-0BBC-6A86-09309B921C1A}"/>
                </a:ext>
              </a:extLst>
            </p:cNvPr>
            <p:cNvSpPr/>
            <p:nvPr/>
          </p:nvSpPr>
          <p:spPr>
            <a:xfrm>
              <a:off x="13233057" y="5882990"/>
              <a:ext cx="1662553" cy="169334"/>
            </a:xfrm>
            <a:custGeom>
              <a:avLst/>
              <a:gdLst>
                <a:gd name="connsiteX0" fmla="*/ 154895 w 1662553"/>
                <a:gd name="connsiteY0" fmla="*/ 0 h 169334"/>
                <a:gd name="connsiteX1" fmla="*/ 1662553 w 1662553"/>
                <a:gd name="connsiteY1" fmla="*/ 0 h 169334"/>
                <a:gd name="connsiteX2" fmla="*/ 1662553 w 1662553"/>
                <a:gd name="connsiteY2" fmla="*/ 169334 h 169334"/>
                <a:gd name="connsiteX3" fmla="*/ 0 w 1662553"/>
                <a:gd name="connsiteY3" fmla="*/ 169334 h 169334"/>
                <a:gd name="connsiteX4" fmla="*/ 154895 w 1662553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553" h="169334">
                  <a:moveTo>
                    <a:pt x="154895" y="0"/>
                  </a:moveTo>
                  <a:lnTo>
                    <a:pt x="1662553" y="0"/>
                  </a:lnTo>
                  <a:lnTo>
                    <a:pt x="1662553" y="169334"/>
                  </a:lnTo>
                  <a:lnTo>
                    <a:pt x="0" y="169334"/>
                  </a:lnTo>
                  <a:lnTo>
                    <a:pt x="1548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AD0FCC9-6D87-BED3-0543-C7573A9117BC}"/>
                </a:ext>
              </a:extLst>
            </p:cNvPr>
            <p:cNvSpPr/>
            <p:nvPr/>
          </p:nvSpPr>
          <p:spPr>
            <a:xfrm>
              <a:off x="12922757" y="6166021"/>
              <a:ext cx="1964266" cy="169334"/>
            </a:xfrm>
            <a:custGeom>
              <a:avLst/>
              <a:gdLst>
                <a:gd name="connsiteX0" fmla="*/ 206297 w 1964266"/>
                <a:gd name="connsiteY0" fmla="*/ 0 h 169334"/>
                <a:gd name="connsiteX1" fmla="*/ 1964266 w 1964266"/>
                <a:gd name="connsiteY1" fmla="*/ 0 h 169334"/>
                <a:gd name="connsiteX2" fmla="*/ 1964266 w 1964266"/>
                <a:gd name="connsiteY2" fmla="*/ 169334 h 169334"/>
                <a:gd name="connsiteX3" fmla="*/ 0 w 1964266"/>
                <a:gd name="connsiteY3" fmla="*/ 169334 h 169334"/>
                <a:gd name="connsiteX4" fmla="*/ 0 w 1964266"/>
                <a:gd name="connsiteY4" fmla="*/ 167907 h 169334"/>
                <a:gd name="connsiteX5" fmla="*/ 52708 w 1964266"/>
                <a:gd name="connsiteY5" fmla="*/ 167907 h 169334"/>
                <a:gd name="connsiteX6" fmla="*/ 206297 w 1964266"/>
                <a:gd name="connsiteY6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266" h="169334">
                  <a:moveTo>
                    <a:pt x="206297" y="0"/>
                  </a:moveTo>
                  <a:lnTo>
                    <a:pt x="1964266" y="0"/>
                  </a:lnTo>
                  <a:lnTo>
                    <a:pt x="1964266" y="169334"/>
                  </a:lnTo>
                  <a:lnTo>
                    <a:pt x="0" y="169334"/>
                  </a:lnTo>
                  <a:lnTo>
                    <a:pt x="0" y="167907"/>
                  </a:lnTo>
                  <a:lnTo>
                    <a:pt x="52708" y="167907"/>
                  </a:lnTo>
                  <a:lnTo>
                    <a:pt x="20629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Arrow: Chevron 77">
              <a:extLst>
                <a:ext uri="{FF2B5EF4-FFF2-40B4-BE49-F238E27FC236}">
                  <a16:creationId xmlns:a16="http://schemas.microsoft.com/office/drawing/2014/main" id="{2F61DCD8-10D0-E154-6977-CCD2AC73CC4C}"/>
                </a:ext>
              </a:extLst>
            </p:cNvPr>
            <p:cNvSpPr/>
            <p:nvPr/>
          </p:nvSpPr>
          <p:spPr>
            <a:xfrm>
              <a:off x="13940905" y="4149527"/>
              <a:ext cx="1998134" cy="218439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23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AAFA65-F29E-F6C5-1425-D8E7AB17DEDA}"/>
              </a:ext>
            </a:extLst>
          </p:cNvPr>
          <p:cNvGrpSpPr/>
          <p:nvPr/>
        </p:nvGrpSpPr>
        <p:grpSpPr>
          <a:xfrm>
            <a:off x="5213072" y="8307978"/>
            <a:ext cx="895760" cy="649136"/>
            <a:chOff x="12922757" y="4149527"/>
            <a:chExt cx="3016282" cy="2185828"/>
          </a:xfrm>
          <a:solidFill>
            <a:srgbClr val="FF0000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97AD9C-D5BA-E79D-05A9-F160517CA482}"/>
                </a:ext>
              </a:extLst>
            </p:cNvPr>
            <p:cNvSpPr/>
            <p:nvPr/>
          </p:nvSpPr>
          <p:spPr>
            <a:xfrm>
              <a:off x="12957100" y="4151632"/>
              <a:ext cx="1964267" cy="169333"/>
            </a:xfrm>
            <a:custGeom>
              <a:avLst/>
              <a:gdLst>
                <a:gd name="connsiteX0" fmla="*/ 0 w 1964266"/>
                <a:gd name="connsiteY0" fmla="*/ 0 h 169334"/>
                <a:gd name="connsiteX1" fmla="*/ 1964266 w 1964266"/>
                <a:gd name="connsiteY1" fmla="*/ 0 h 169334"/>
                <a:gd name="connsiteX2" fmla="*/ 1964266 w 1964266"/>
                <a:gd name="connsiteY2" fmla="*/ 169334 h 169334"/>
                <a:gd name="connsiteX3" fmla="*/ 170203 w 1964266"/>
                <a:gd name="connsiteY3" fmla="*/ 169334 h 169334"/>
                <a:gd name="connsiteX4" fmla="*/ 18364 w 1964266"/>
                <a:gd name="connsiteY4" fmla="*/ 3340 h 169334"/>
                <a:gd name="connsiteX5" fmla="*/ 0 w 1964266"/>
                <a:gd name="connsiteY5" fmla="*/ 3340 h 169334"/>
                <a:gd name="connsiteX6" fmla="*/ 0 w 1964266"/>
                <a:gd name="connsiteY6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266" h="169334">
                  <a:moveTo>
                    <a:pt x="0" y="0"/>
                  </a:moveTo>
                  <a:lnTo>
                    <a:pt x="1964266" y="0"/>
                  </a:lnTo>
                  <a:lnTo>
                    <a:pt x="1964266" y="169334"/>
                  </a:lnTo>
                  <a:lnTo>
                    <a:pt x="170203" y="169334"/>
                  </a:lnTo>
                  <a:lnTo>
                    <a:pt x="18364" y="3340"/>
                  </a:lnTo>
                  <a:lnTo>
                    <a:pt x="0" y="33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87CC989-B18F-D207-9060-3268D48D65AB}"/>
                </a:ext>
              </a:extLst>
            </p:cNvPr>
            <p:cNvSpPr/>
            <p:nvPr/>
          </p:nvSpPr>
          <p:spPr>
            <a:xfrm>
              <a:off x="13237193" y="4435655"/>
              <a:ext cx="1675588" cy="169334"/>
            </a:xfrm>
            <a:custGeom>
              <a:avLst/>
              <a:gdLst>
                <a:gd name="connsiteX0" fmla="*/ 0 w 1675588"/>
                <a:gd name="connsiteY0" fmla="*/ 0 h 169334"/>
                <a:gd name="connsiteX1" fmla="*/ 1675588 w 1675588"/>
                <a:gd name="connsiteY1" fmla="*/ 0 h 169334"/>
                <a:gd name="connsiteX2" fmla="*/ 1675588 w 1675588"/>
                <a:gd name="connsiteY2" fmla="*/ 169334 h 169334"/>
                <a:gd name="connsiteX3" fmla="*/ 154895 w 1675588"/>
                <a:gd name="connsiteY3" fmla="*/ 169334 h 169334"/>
                <a:gd name="connsiteX4" fmla="*/ 0 w 1675588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5588" h="169334">
                  <a:moveTo>
                    <a:pt x="0" y="0"/>
                  </a:moveTo>
                  <a:lnTo>
                    <a:pt x="1675588" y="0"/>
                  </a:lnTo>
                  <a:lnTo>
                    <a:pt x="1675588" y="169334"/>
                  </a:lnTo>
                  <a:lnTo>
                    <a:pt x="154895" y="169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420C5A4-6FFC-15B6-4121-8FD9ACC7EB73}"/>
                </a:ext>
              </a:extLst>
            </p:cNvPr>
            <p:cNvSpPr/>
            <p:nvPr/>
          </p:nvSpPr>
          <p:spPr>
            <a:xfrm>
              <a:off x="13501977" y="4725122"/>
              <a:ext cx="1410804" cy="169334"/>
            </a:xfrm>
            <a:custGeom>
              <a:avLst/>
              <a:gdLst>
                <a:gd name="connsiteX0" fmla="*/ 0 w 1410804"/>
                <a:gd name="connsiteY0" fmla="*/ 0 h 169334"/>
                <a:gd name="connsiteX1" fmla="*/ 1410804 w 1410804"/>
                <a:gd name="connsiteY1" fmla="*/ 0 h 169334"/>
                <a:gd name="connsiteX2" fmla="*/ 1410804 w 1410804"/>
                <a:gd name="connsiteY2" fmla="*/ 169334 h 169334"/>
                <a:gd name="connsiteX3" fmla="*/ 154895 w 1410804"/>
                <a:gd name="connsiteY3" fmla="*/ 169334 h 169334"/>
                <a:gd name="connsiteX4" fmla="*/ 0 w 1410804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804" h="169334">
                  <a:moveTo>
                    <a:pt x="0" y="0"/>
                  </a:moveTo>
                  <a:lnTo>
                    <a:pt x="1410804" y="0"/>
                  </a:lnTo>
                  <a:lnTo>
                    <a:pt x="1410804" y="169334"/>
                  </a:lnTo>
                  <a:lnTo>
                    <a:pt x="154895" y="169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3794F78-11E6-AF00-F1B2-D146ED6988A7}"/>
                </a:ext>
              </a:extLst>
            </p:cNvPr>
            <p:cNvSpPr/>
            <p:nvPr/>
          </p:nvSpPr>
          <p:spPr>
            <a:xfrm>
              <a:off x="13766761" y="5014589"/>
              <a:ext cx="1137434" cy="169334"/>
            </a:xfrm>
            <a:custGeom>
              <a:avLst/>
              <a:gdLst>
                <a:gd name="connsiteX0" fmla="*/ 0 w 1137434"/>
                <a:gd name="connsiteY0" fmla="*/ 0 h 169334"/>
                <a:gd name="connsiteX1" fmla="*/ 1137434 w 1137434"/>
                <a:gd name="connsiteY1" fmla="*/ 0 h 169334"/>
                <a:gd name="connsiteX2" fmla="*/ 1137434 w 1137434"/>
                <a:gd name="connsiteY2" fmla="*/ 169334 h 169334"/>
                <a:gd name="connsiteX3" fmla="*/ 154894 w 1137434"/>
                <a:gd name="connsiteY3" fmla="*/ 169334 h 169334"/>
                <a:gd name="connsiteX4" fmla="*/ 0 w 1137434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434" h="169334">
                  <a:moveTo>
                    <a:pt x="0" y="0"/>
                  </a:moveTo>
                  <a:lnTo>
                    <a:pt x="1137434" y="0"/>
                  </a:lnTo>
                  <a:lnTo>
                    <a:pt x="1137434" y="169334"/>
                  </a:lnTo>
                  <a:lnTo>
                    <a:pt x="154894" y="169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3290FD5-C80A-BE0B-C3F2-A6ED2431CB1B}"/>
                </a:ext>
              </a:extLst>
            </p:cNvPr>
            <p:cNvSpPr/>
            <p:nvPr/>
          </p:nvSpPr>
          <p:spPr>
            <a:xfrm>
              <a:off x="13762624" y="5304056"/>
              <a:ext cx="1145865" cy="169334"/>
            </a:xfrm>
            <a:custGeom>
              <a:avLst/>
              <a:gdLst>
                <a:gd name="connsiteX0" fmla="*/ 154895 w 1145865"/>
                <a:gd name="connsiteY0" fmla="*/ 0 h 169334"/>
                <a:gd name="connsiteX1" fmla="*/ 1145865 w 1145865"/>
                <a:gd name="connsiteY1" fmla="*/ 0 h 169334"/>
                <a:gd name="connsiteX2" fmla="*/ 1145865 w 1145865"/>
                <a:gd name="connsiteY2" fmla="*/ 169334 h 169334"/>
                <a:gd name="connsiteX3" fmla="*/ 0 w 1145865"/>
                <a:gd name="connsiteY3" fmla="*/ 169334 h 169334"/>
                <a:gd name="connsiteX4" fmla="*/ 154895 w 1145865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5865" h="169334">
                  <a:moveTo>
                    <a:pt x="154895" y="0"/>
                  </a:moveTo>
                  <a:lnTo>
                    <a:pt x="1145865" y="0"/>
                  </a:lnTo>
                  <a:lnTo>
                    <a:pt x="1145865" y="169334"/>
                  </a:lnTo>
                  <a:lnTo>
                    <a:pt x="0" y="169334"/>
                  </a:lnTo>
                  <a:lnTo>
                    <a:pt x="1548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BED7116-CBFF-05A0-CC50-9E429DB1C399}"/>
                </a:ext>
              </a:extLst>
            </p:cNvPr>
            <p:cNvSpPr/>
            <p:nvPr/>
          </p:nvSpPr>
          <p:spPr>
            <a:xfrm>
              <a:off x="13497841" y="5593523"/>
              <a:ext cx="1406355" cy="169334"/>
            </a:xfrm>
            <a:custGeom>
              <a:avLst/>
              <a:gdLst>
                <a:gd name="connsiteX0" fmla="*/ 154894 w 1406355"/>
                <a:gd name="connsiteY0" fmla="*/ 0 h 169334"/>
                <a:gd name="connsiteX1" fmla="*/ 1406355 w 1406355"/>
                <a:gd name="connsiteY1" fmla="*/ 0 h 169334"/>
                <a:gd name="connsiteX2" fmla="*/ 1406355 w 1406355"/>
                <a:gd name="connsiteY2" fmla="*/ 169334 h 169334"/>
                <a:gd name="connsiteX3" fmla="*/ 0 w 1406355"/>
                <a:gd name="connsiteY3" fmla="*/ 169334 h 169334"/>
                <a:gd name="connsiteX4" fmla="*/ 154894 w 1406355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355" h="169334">
                  <a:moveTo>
                    <a:pt x="154894" y="0"/>
                  </a:moveTo>
                  <a:lnTo>
                    <a:pt x="1406355" y="0"/>
                  </a:lnTo>
                  <a:lnTo>
                    <a:pt x="1406355" y="169334"/>
                  </a:lnTo>
                  <a:lnTo>
                    <a:pt x="0" y="169334"/>
                  </a:lnTo>
                  <a:lnTo>
                    <a:pt x="1548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CCAE9E8-B303-1CEA-EF21-EE6A71482665}"/>
                </a:ext>
              </a:extLst>
            </p:cNvPr>
            <p:cNvSpPr/>
            <p:nvPr/>
          </p:nvSpPr>
          <p:spPr>
            <a:xfrm>
              <a:off x="13233057" y="5882990"/>
              <a:ext cx="1662553" cy="169334"/>
            </a:xfrm>
            <a:custGeom>
              <a:avLst/>
              <a:gdLst>
                <a:gd name="connsiteX0" fmla="*/ 154895 w 1662553"/>
                <a:gd name="connsiteY0" fmla="*/ 0 h 169334"/>
                <a:gd name="connsiteX1" fmla="*/ 1662553 w 1662553"/>
                <a:gd name="connsiteY1" fmla="*/ 0 h 169334"/>
                <a:gd name="connsiteX2" fmla="*/ 1662553 w 1662553"/>
                <a:gd name="connsiteY2" fmla="*/ 169334 h 169334"/>
                <a:gd name="connsiteX3" fmla="*/ 0 w 1662553"/>
                <a:gd name="connsiteY3" fmla="*/ 169334 h 169334"/>
                <a:gd name="connsiteX4" fmla="*/ 154895 w 1662553"/>
                <a:gd name="connsiteY4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553" h="169334">
                  <a:moveTo>
                    <a:pt x="154895" y="0"/>
                  </a:moveTo>
                  <a:lnTo>
                    <a:pt x="1662553" y="0"/>
                  </a:lnTo>
                  <a:lnTo>
                    <a:pt x="1662553" y="169334"/>
                  </a:lnTo>
                  <a:lnTo>
                    <a:pt x="0" y="169334"/>
                  </a:lnTo>
                  <a:lnTo>
                    <a:pt x="1548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F994532-77E9-D43F-8F38-3A0723E39BF7}"/>
                </a:ext>
              </a:extLst>
            </p:cNvPr>
            <p:cNvSpPr/>
            <p:nvPr/>
          </p:nvSpPr>
          <p:spPr>
            <a:xfrm>
              <a:off x="12922757" y="6166021"/>
              <a:ext cx="1964266" cy="169334"/>
            </a:xfrm>
            <a:custGeom>
              <a:avLst/>
              <a:gdLst>
                <a:gd name="connsiteX0" fmla="*/ 206297 w 1964266"/>
                <a:gd name="connsiteY0" fmla="*/ 0 h 169334"/>
                <a:gd name="connsiteX1" fmla="*/ 1964266 w 1964266"/>
                <a:gd name="connsiteY1" fmla="*/ 0 h 169334"/>
                <a:gd name="connsiteX2" fmla="*/ 1964266 w 1964266"/>
                <a:gd name="connsiteY2" fmla="*/ 169334 h 169334"/>
                <a:gd name="connsiteX3" fmla="*/ 0 w 1964266"/>
                <a:gd name="connsiteY3" fmla="*/ 169334 h 169334"/>
                <a:gd name="connsiteX4" fmla="*/ 0 w 1964266"/>
                <a:gd name="connsiteY4" fmla="*/ 167907 h 169334"/>
                <a:gd name="connsiteX5" fmla="*/ 52708 w 1964266"/>
                <a:gd name="connsiteY5" fmla="*/ 167907 h 169334"/>
                <a:gd name="connsiteX6" fmla="*/ 206297 w 1964266"/>
                <a:gd name="connsiteY6" fmla="*/ 0 h 1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266" h="169334">
                  <a:moveTo>
                    <a:pt x="206297" y="0"/>
                  </a:moveTo>
                  <a:lnTo>
                    <a:pt x="1964266" y="0"/>
                  </a:lnTo>
                  <a:lnTo>
                    <a:pt x="1964266" y="169334"/>
                  </a:lnTo>
                  <a:lnTo>
                    <a:pt x="0" y="169334"/>
                  </a:lnTo>
                  <a:lnTo>
                    <a:pt x="0" y="167907"/>
                  </a:lnTo>
                  <a:lnTo>
                    <a:pt x="52708" y="167907"/>
                  </a:lnTo>
                  <a:lnTo>
                    <a:pt x="20629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23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9F932CF2-94F6-90D5-7E7B-91D2CF516EAE}"/>
                </a:ext>
              </a:extLst>
            </p:cNvPr>
            <p:cNvSpPr/>
            <p:nvPr/>
          </p:nvSpPr>
          <p:spPr>
            <a:xfrm>
              <a:off x="13940905" y="4149527"/>
              <a:ext cx="1998134" cy="218439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23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4D5D490-0E4F-DB4B-A7EF-B4A8A6D26772}"/>
              </a:ext>
            </a:extLst>
          </p:cNvPr>
          <p:cNvSpPr txBox="1">
            <a:spLocks/>
          </p:cNvSpPr>
          <p:nvPr/>
        </p:nvSpPr>
        <p:spPr>
          <a:xfrm>
            <a:off x="6012462" y="7800528"/>
            <a:ext cx="5799216" cy="3043850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bg1"/>
                </a:solidFill>
              </a:rPr>
              <a:t>To reduce sound pollution by detecting surrounding of the vehicle.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A805D-EC7F-9823-30E3-A1523903CC1E}"/>
              </a:ext>
            </a:extLst>
          </p:cNvPr>
          <p:cNvSpPr txBox="1"/>
          <p:nvPr/>
        </p:nvSpPr>
        <p:spPr>
          <a:xfrm>
            <a:off x="6142812" y="6409321"/>
            <a:ext cx="5042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Reduce Light pollution by detecting th</a:t>
            </a:r>
            <a:r>
              <a:rPr lang="en-IN" sz="2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light intensity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7936B6CC-5E3E-BC27-4877-3289D72F81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577936"/>
                  </p:ext>
                </p:extLst>
              </p:nvPr>
            </p:nvGraphicFramePr>
            <p:xfrm>
              <a:off x="19543124" y="4123611"/>
              <a:ext cx="5356561" cy="15228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56561" cy="1522809"/>
                    </a:xfrm>
                    <a:prstGeom prst="rect">
                      <a:avLst/>
                    </a:prstGeom>
                  </am3d:spPr>
                  <am3d:camera>
                    <am3d:pos x="0" y="0" z="505185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876" d="1000000"/>
                    <am3d:preTrans dx="2476173" dy="-19970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5231" ay="-4856828" az="-3705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127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7936B6CC-5E3E-BC27-4877-3289D72F81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43124" y="4123611"/>
                <a:ext cx="5356561" cy="15228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05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53D84-D0BA-AD4E-A349-6336F182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DD5DB77F-A075-166A-9D49-DC56AF9E904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E0894AA9-2C55-9017-7756-89762CFCCC9E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ADFBF0C-70E3-1031-A3BF-4B60D0891F46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143E8005-3032-2B01-C7ED-5A0D62FDE5F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182011B-6012-26C3-9A2D-CD4B3C01F00B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84AB1-D8F3-2193-59C5-1C8B3C32F856}"/>
              </a:ext>
            </a:extLst>
          </p:cNvPr>
          <p:cNvSpPr txBox="1"/>
          <p:nvPr/>
        </p:nvSpPr>
        <p:spPr>
          <a:xfrm>
            <a:off x="5845113" y="216638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MOTOR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DRIVER MODULE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D2E27-0189-CB2F-8EE9-16ADC0420D03}"/>
              </a:ext>
            </a:extLst>
          </p:cNvPr>
          <p:cNvSpPr txBox="1"/>
          <p:nvPr/>
        </p:nvSpPr>
        <p:spPr>
          <a:xfrm>
            <a:off x="5845112" y="1198562"/>
            <a:ext cx="12587667" cy="876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 Voltage: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5V DC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 Voltage: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5V – 35V DC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2A per channel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  <a:latin typeface="Roboto 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 H-Bridge motor driver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capable of controlling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DC motors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stepper motor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Built-in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78M05 voltage regulator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provide a 5V logic supply if an external 5V source isn’t used.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 control pins (IN1, IN2, IN3, IN4)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direction control.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PWM (Pulse Width Modulation) support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speed control.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Overheating and overcurrent protection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a built-in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heat sink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robotics, automation, and motor control applications.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DIMENSIONS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43mm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43mm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27mm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2" descr="L298N Motor Driver Module (2A) – Digitalelectronics.lk">
            <a:extLst>
              <a:ext uri="{FF2B5EF4-FFF2-40B4-BE49-F238E27FC236}">
                <a16:creationId xmlns:a16="http://schemas.microsoft.com/office/drawing/2014/main" id="{AA3B125D-598F-D274-25F2-7EF90A4E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88" y="474662"/>
            <a:ext cx="4874291" cy="48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06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9A51-FAFF-00B2-F47D-9743C3D5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54227C36-1FA1-71E4-41BD-EA852BEA4B4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D8CB05C5-2523-3AEF-26C6-EA07271CB7F4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AAAC9C8-9062-90C8-94A5-4334B865C490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6924231D-8080-5656-28E1-10AA4822389F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1B0A36B9-C578-6B25-449B-5D0A0B3AA11E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C91FC-D3DC-2883-3796-4A5447CBF0CE}"/>
              </a:ext>
            </a:extLst>
          </p:cNvPr>
          <p:cNvSpPr txBox="1"/>
          <p:nvPr/>
        </p:nvSpPr>
        <p:spPr>
          <a:xfrm>
            <a:off x="6703068" y="272176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GPS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NEO-6M MODULE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F8F45-3402-64A1-BF82-15D31520ECD7}"/>
              </a:ext>
            </a:extLst>
          </p:cNvPr>
          <p:cNvSpPr txBox="1"/>
          <p:nvPr/>
        </p:nvSpPr>
        <p:spPr>
          <a:xfrm>
            <a:off x="6891336" y="1306442"/>
            <a:ext cx="11970447" cy="867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Operating: 2.7V – 3.6V (typical: 3.3V).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tolerate 5V logic with level shifters.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Consumption: 45 mA (typical).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Supports 3V backup battery for faster cold starts.</a:t>
            </a:r>
            <a:br>
              <a:rPr lang="en-US" sz="2400" dirty="0"/>
            </a:br>
            <a:endParaRPr lang="en-IN" dirty="0">
              <a:solidFill>
                <a:schemeClr val="bg1"/>
              </a:solidFill>
              <a:latin typeface="Roboto 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GNSS Support: GPS (Global Positioning System).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 Accuracy: 2.5 m (standard accuracy).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Sensitivity:-161 dBm tracking sensitivity.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Baud Rate: Default: 9600 bps (adjustable).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Interface: UART (TX/RX pins).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Rate: Up to 5 Hz.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Cold Start Time: ~38 sec.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Start Time: ~1 sec (with backup battery).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Output: NMEA sentences (GGA, GLL, GSA, GSV, RMC, VTG).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IN" sz="24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FC83EC5-4FD8-9538-BD8E-558766EF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8" y="387451"/>
            <a:ext cx="5702936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62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007FB-E5FD-69BA-0DB8-FBF1ABD7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ADFD6C44-FF66-F41B-1E49-EDB531E2CD4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D11BA2-B2D4-EF15-4994-ABA668E4BAAF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3162D33-565D-1425-E934-0307F0A9C209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7147898A-1759-AB9F-66B0-4E7683FD8F28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9AFEBAE-D030-F32F-5254-7DF62F8984C0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A8B13-4EDC-E764-4378-470E5773D0F7}"/>
              </a:ext>
            </a:extLst>
          </p:cNvPr>
          <p:cNvSpPr txBox="1"/>
          <p:nvPr/>
        </p:nvSpPr>
        <p:spPr>
          <a:xfrm>
            <a:off x="6703068" y="272176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GPS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NEO-6M MODULE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2A90D-88AE-6955-ED19-6E1A0E191FFE}"/>
              </a:ext>
            </a:extLst>
          </p:cNvPr>
          <p:cNvSpPr txBox="1"/>
          <p:nvPr/>
        </p:nvSpPr>
        <p:spPr>
          <a:xfrm>
            <a:off x="6891336" y="1306442"/>
            <a:ext cx="11970447" cy="737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Voltage: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3.3V – 5V DC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Power: 3.3V/5V, 20-40 mA, low power sleep mode.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Commonly 128x64 pixels.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I2C (2-wire protocol: SDA, SCL).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Adjustable contrast through software.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 to 160° visibility.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DIMENSIONS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area: 29.42 x 14.7 mm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size: 35 x 28 mm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Thickness: ~1.5 mm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 pitch: 2.54 mm</a:t>
            </a: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4" descr="1.3 Inch I2C IIC 4 pin OLED Display Module with VCC GND-Blue">
            <a:extLst>
              <a:ext uri="{FF2B5EF4-FFF2-40B4-BE49-F238E27FC236}">
                <a16:creationId xmlns:a16="http://schemas.microsoft.com/office/drawing/2014/main" id="{56FF1BAD-A1EB-ABA5-1FB8-7B0A4BE9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48" y="733841"/>
            <a:ext cx="4870838" cy="48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6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16A6F2FB-5010-4232-56D1-54BA2952AC9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74079BC7-EC7B-3F07-4F82-CB129FC0FCFE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5C010C6-CD5B-4A60-01B5-9F31E1FCE38F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48D08D-9670-4B29-993E-DC276E87D06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C24F7A8-1C35-B58C-389D-0A2C0DD329AF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FDDEE-47C5-0065-C00C-6D6BC4E2A619}"/>
              </a:ext>
            </a:extLst>
          </p:cNvPr>
          <p:cNvSpPr txBox="1"/>
          <p:nvPr/>
        </p:nvSpPr>
        <p:spPr>
          <a:xfrm>
            <a:off x="5845113" y="216638"/>
            <a:ext cx="836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JOYSTICK </a:t>
            </a:r>
            <a:r>
              <a:rPr lang="en-IN" sz="54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MODULE</a:t>
            </a:r>
            <a:r>
              <a:rPr lang="en-IN" sz="54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F66B9-226B-C469-9D38-D0B0A1D1AE9F}"/>
              </a:ext>
            </a:extLst>
          </p:cNvPr>
          <p:cNvSpPr txBox="1"/>
          <p:nvPr/>
        </p:nvSpPr>
        <p:spPr>
          <a:xfrm>
            <a:off x="5845112" y="1306442"/>
            <a:ext cx="11970447" cy="767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POWER</a:t>
            </a:r>
            <a:r>
              <a:rPr lang="en-IN" dirty="0">
                <a:solidFill>
                  <a:schemeClr val="bg1"/>
                </a:solidFill>
              </a:rPr>
              <a:t> :</a:t>
            </a:r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Voltage: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3.3V – 5V DC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Consumption: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power (&lt;10mA)</a:t>
            </a:r>
            <a:br>
              <a:rPr lang="en-US" sz="2400" dirty="0"/>
            </a:br>
            <a:endParaRPr lang="en-IN" dirty="0">
              <a:solidFill>
                <a:schemeClr val="bg1"/>
              </a:solidFill>
              <a:latin typeface="Roboto "/>
            </a:endParaRP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FEATURES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potentiometers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measuring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 and Y-axis movement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Push-button function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when joystick is pressed down.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 </a:t>
            </a:r>
            <a:r>
              <a:rPr lang="en-IN" sz="24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analog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signals (0V – VCC)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corresponding to joystick position.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connected to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Arduino, Raspberry Pi, and microcontrollers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in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robotics, gaming controllers, and remote-controlled systems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Roboto "/>
              </a:rPr>
              <a:t>DIMENSIONS</a:t>
            </a:r>
            <a:r>
              <a:rPr lang="en-IN" dirty="0">
                <a:solidFill>
                  <a:schemeClr val="bg1"/>
                </a:solidFill>
                <a:latin typeface="Roboto "/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endParaRPr lang="en-IN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34mm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Height: 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32mm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146" name="Picture 2" descr="KY-023 Dual Axis XY Joystick Module | All Top Notch">
            <a:extLst>
              <a:ext uri="{FF2B5EF4-FFF2-40B4-BE49-F238E27FC236}">
                <a16:creationId xmlns:a16="http://schemas.microsoft.com/office/drawing/2014/main" id="{845021EC-DE9A-7593-03BC-6343AAD3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1" y="474662"/>
            <a:ext cx="5088984" cy="51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stapler&#10;&#10;Description automatically generated">
            <a:extLst>
              <a:ext uri="{FF2B5EF4-FFF2-40B4-BE49-F238E27FC236}">
                <a16:creationId xmlns:a16="http://schemas.microsoft.com/office/drawing/2014/main" id="{420C2ADA-85FF-B993-234F-F12CFC8645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2" b="10362"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A494CD-BD93-B802-929D-34EEFDC60AE0}"/>
              </a:ext>
            </a:extLst>
          </p:cNvPr>
          <p:cNvSpPr/>
          <p:nvPr/>
        </p:nvSpPr>
        <p:spPr>
          <a:xfrm>
            <a:off x="4265022" y="4402007"/>
            <a:ext cx="9757955" cy="15059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BD0E0767-FDE2-7BCB-1863-0339E1367EA5}"/>
              </a:ext>
            </a:extLst>
          </p:cNvPr>
          <p:cNvSpPr txBox="1">
            <a:spLocks/>
          </p:cNvSpPr>
          <p:nvPr/>
        </p:nvSpPr>
        <p:spPr>
          <a:xfrm>
            <a:off x="3009900" y="4381500"/>
            <a:ext cx="12268200" cy="16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13714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solidFill>
                  <a:srgbClr val="FF0000"/>
                </a:solidFill>
              </a:rPr>
              <a:t>THANK</a:t>
            </a:r>
            <a:r>
              <a:rPr kumimoji="1" lang="en-US" altLang="ja-JP" dirty="0">
                <a:solidFill>
                  <a:sysClr val="window" lastClr="FFFFFF"/>
                </a:solidFill>
              </a:rPr>
              <a:t> YOU</a:t>
            </a:r>
            <a:endParaRPr kumimoji="1" lang="ja-JP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51977B-C809-C57D-F633-70E7B662F053}"/>
              </a:ext>
            </a:extLst>
          </p:cNvPr>
          <p:cNvSpPr/>
          <p:nvPr/>
        </p:nvSpPr>
        <p:spPr>
          <a:xfrm>
            <a:off x="2286001" y="4400062"/>
            <a:ext cx="1981200" cy="1504461"/>
          </a:xfrm>
          <a:prstGeom prst="rect">
            <a:avLst/>
          </a:prstGeom>
          <a:solidFill>
            <a:srgbClr val="1E1E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1AA615-C191-3907-46E6-AEF3DBFC924A}"/>
              </a:ext>
            </a:extLst>
          </p:cNvPr>
          <p:cNvSpPr/>
          <p:nvPr/>
        </p:nvSpPr>
        <p:spPr>
          <a:xfrm>
            <a:off x="946484" y="4400062"/>
            <a:ext cx="1339517" cy="1504461"/>
          </a:xfrm>
          <a:prstGeom prst="rect">
            <a:avLst/>
          </a:prstGeom>
          <a:solidFill>
            <a:srgbClr val="1E1E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25D47F-2C82-9F97-EE12-7130F6EB8987}"/>
              </a:ext>
            </a:extLst>
          </p:cNvPr>
          <p:cNvSpPr/>
          <p:nvPr/>
        </p:nvSpPr>
        <p:spPr>
          <a:xfrm>
            <a:off x="1" y="4400061"/>
            <a:ext cx="945661" cy="1499618"/>
          </a:xfrm>
          <a:prstGeom prst="rect">
            <a:avLst/>
          </a:prstGeom>
          <a:solidFill>
            <a:srgbClr val="1E1E1E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49E430-06C2-05CE-539F-081AB30939CE}"/>
              </a:ext>
            </a:extLst>
          </p:cNvPr>
          <p:cNvSpPr/>
          <p:nvPr/>
        </p:nvSpPr>
        <p:spPr>
          <a:xfrm rot="10800000">
            <a:off x="14024212" y="4400061"/>
            <a:ext cx="1981200" cy="1504461"/>
          </a:xfrm>
          <a:prstGeom prst="rect">
            <a:avLst/>
          </a:prstGeom>
          <a:solidFill>
            <a:srgbClr val="1E1E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610162-0AD3-3021-F249-B3B84227116A}"/>
              </a:ext>
            </a:extLst>
          </p:cNvPr>
          <p:cNvSpPr/>
          <p:nvPr/>
        </p:nvSpPr>
        <p:spPr>
          <a:xfrm rot="10800000">
            <a:off x="16005412" y="4400061"/>
            <a:ext cx="1339517" cy="1504461"/>
          </a:xfrm>
          <a:prstGeom prst="rect">
            <a:avLst/>
          </a:prstGeom>
          <a:solidFill>
            <a:srgbClr val="1E1E1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880108-D244-63AE-EB62-0589CA91416A}"/>
              </a:ext>
            </a:extLst>
          </p:cNvPr>
          <p:cNvSpPr/>
          <p:nvPr/>
        </p:nvSpPr>
        <p:spPr>
          <a:xfrm rot="10800000">
            <a:off x="17345751" y="4404905"/>
            <a:ext cx="945661" cy="1499618"/>
          </a:xfrm>
          <a:prstGeom prst="rect">
            <a:avLst/>
          </a:prstGeom>
          <a:solidFill>
            <a:srgbClr val="1E1E1E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A2677CB-0E22-9D5F-C083-6225DF43F2E0}"/>
              </a:ext>
            </a:extLst>
          </p:cNvPr>
          <p:cNvSpPr txBox="1">
            <a:spLocks/>
          </p:cNvSpPr>
          <p:nvPr/>
        </p:nvSpPr>
        <p:spPr>
          <a:xfrm>
            <a:off x="1611086" y="6144434"/>
            <a:ext cx="14932126" cy="1418235"/>
          </a:xfrm>
          <a:prstGeom prst="rect">
            <a:avLst/>
          </a:prstGeom>
        </p:spPr>
        <p:txBody>
          <a:bodyPr vert="horz" lIns="91440" tIns="45720" rIns="91440" bIns="45720" numCol="1" spcCol="360000" rtlCol="0" anchor="b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E2B4B-E0DC-F04B-7BC3-E796BFAC3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642" y="2090330"/>
            <a:ext cx="1914957" cy="19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5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48D08D-9670-4B29-993E-DC276E87D06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00DB3-095A-5E43-D87D-58EA29CFF31A}"/>
              </a:ext>
            </a:extLst>
          </p:cNvPr>
          <p:cNvSpPr txBox="1"/>
          <p:nvPr/>
        </p:nvSpPr>
        <p:spPr>
          <a:xfrm>
            <a:off x="10083328" y="4220169"/>
            <a:ext cx="641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ULTRASONIC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E8BD0-DF61-5B5E-510D-2BD77AC98DC0}"/>
              </a:ext>
            </a:extLst>
          </p:cNvPr>
          <p:cNvSpPr txBox="1"/>
          <p:nvPr/>
        </p:nvSpPr>
        <p:spPr>
          <a:xfrm>
            <a:off x="243840" y="121920"/>
            <a:ext cx="16139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COMPONENTS </a:t>
            </a:r>
            <a:r>
              <a:rPr lang="en-IN" sz="8000" dirty="0">
                <a:solidFill>
                  <a:schemeClr val="bg1"/>
                </a:solidFill>
              </a:rPr>
              <a:t>USED </a:t>
            </a:r>
            <a:r>
              <a:rPr lang="en-IN" sz="8000" dirty="0">
                <a:solidFill>
                  <a:srgbClr val="FF0000"/>
                </a:solidFill>
              </a:rPr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017D8E29-3BD2-3E96-C682-FFF91BAB5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6988982"/>
                  </p:ext>
                </p:extLst>
              </p:nvPr>
            </p:nvGraphicFramePr>
            <p:xfrm>
              <a:off x="1358076" y="2864629"/>
              <a:ext cx="7261966" cy="45577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1966" cy="4557741"/>
                    </a:xfrm>
                    <a:prstGeom prst="rect">
                      <a:avLst/>
                    </a:prstGeom>
                  </am3d:spPr>
                  <am3d:camera>
                    <am3d:pos x="0" y="0" z="57328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002" d="1000000"/>
                    <am3d:preTrans dx="0" dy="-3726732" dz="-2455445"/>
                    <am3d:scale>
                      <am3d:sx n="1000000" d="1000000"/>
                      <am3d:sy n="1000000" d="1000000"/>
                      <am3d:sz n="1000000" d="1000000"/>
                    </am3d:scale>
                    <am3d:rot ax="4103516" ay="-5455" az="-13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0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017D8E29-3BD2-3E96-C682-FFF91BAB5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8076" y="2864629"/>
                <a:ext cx="7261966" cy="45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2B6F9F0-B4A9-5195-489D-615470CE74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4772816"/>
                  </p:ext>
                </p:extLst>
              </p:nvPr>
            </p:nvGraphicFramePr>
            <p:xfrm>
              <a:off x="19622353" y="2149113"/>
              <a:ext cx="6475291" cy="43010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475291" cy="4301039"/>
                    </a:xfrm>
                    <a:prstGeom prst="rect">
                      <a:avLst/>
                    </a:prstGeom>
                  </am3d:spPr>
                  <am3d:camera>
                    <am3d:pos x="0" y="0" z="729960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988" d="1000000"/>
                    <am3d:preTrans dx="0" dy="0" dz="9848275"/>
                    <am3d:scale>
                      <am3d:sx n="1000000" d="1000000"/>
                      <am3d:sy n="1000000" d="1000000"/>
                      <am3d:sz n="1000000" d="1000000"/>
                    </am3d:scale>
                    <am3d:rot ax="-5335239" ay="1328" az="107298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60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2B6F9F0-B4A9-5195-489D-615470CE7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22353" y="2149113"/>
                <a:ext cx="6475291" cy="4301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99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48D08D-9670-4B29-993E-DC276E87D06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51504-CAB5-8F90-AB04-226933911B2A}"/>
              </a:ext>
            </a:extLst>
          </p:cNvPr>
          <p:cNvSpPr txBox="1"/>
          <p:nvPr/>
        </p:nvSpPr>
        <p:spPr>
          <a:xfrm>
            <a:off x="243840" y="121920"/>
            <a:ext cx="16139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COMPONENTS </a:t>
            </a:r>
            <a:r>
              <a:rPr lang="en-IN" sz="8000" dirty="0">
                <a:solidFill>
                  <a:schemeClr val="bg1"/>
                </a:solidFill>
              </a:rPr>
              <a:t>USED </a:t>
            </a:r>
            <a:r>
              <a:rPr lang="en-IN" sz="8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2D8B3-B736-6340-5B44-6117917CE528}"/>
              </a:ext>
            </a:extLst>
          </p:cNvPr>
          <p:cNvSpPr txBox="1"/>
          <p:nvPr/>
        </p:nvSpPr>
        <p:spPr>
          <a:xfrm>
            <a:off x="7132320" y="7917025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MOTOR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8EBA0FFE-C64B-AD2D-F0CF-510503F4D3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6802411"/>
                  </p:ext>
                </p:extLst>
              </p:nvPr>
            </p:nvGraphicFramePr>
            <p:xfrm>
              <a:off x="6360295" y="1538978"/>
              <a:ext cx="5567409" cy="57767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67409" cy="5776781"/>
                    </a:xfrm>
                    <a:prstGeom prst="rect">
                      <a:avLst/>
                    </a:prstGeom>
                  </am3d:spPr>
                  <am3d:camera>
                    <am3d:pos x="0" y="0" z="729960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988" d="1000000"/>
                    <am3d:preTrans dx="0" dy="0" dz="9848275"/>
                    <am3d:scale>
                      <am3d:sx n="1000000" d="1000000"/>
                      <am3d:sy n="1000000" d="1000000"/>
                      <am3d:sz n="1000000" d="1000000"/>
                    </am3d:scale>
                    <am3d:rot ax="7730105" ay="-18639" az="231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60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8EBA0FFE-C64B-AD2D-F0CF-510503F4D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0295" y="1538978"/>
                <a:ext cx="5567409" cy="5776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FECA55B4-5C1F-7F92-C45B-87F3D32F2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1011940"/>
                  </p:ext>
                </p:extLst>
              </p:nvPr>
            </p:nvGraphicFramePr>
            <p:xfrm>
              <a:off x="-8995370" y="2890268"/>
              <a:ext cx="7852059" cy="30742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852059" cy="3074200"/>
                    </a:xfrm>
                    <a:prstGeom prst="rect">
                      <a:avLst/>
                    </a:prstGeom>
                  </am3d:spPr>
                  <am3d:camera>
                    <am3d:pos x="0" y="0" z="57328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002" d="1000000"/>
                    <am3d:preTrans dx="0" dy="-3726732" dz="-24554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560" ay="-14772" az="10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03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FECA55B4-5C1F-7F92-C45B-87F3D32F2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995370" y="2890268"/>
                <a:ext cx="7852059" cy="30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B33AEB9C-590B-81DF-7CB1-D37855CBD3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21513"/>
                  </p:ext>
                </p:extLst>
              </p:nvPr>
            </p:nvGraphicFramePr>
            <p:xfrm>
              <a:off x="11012758" y="11621682"/>
              <a:ext cx="7248824" cy="336182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248824" cy="3361826"/>
                    </a:xfrm>
                    <a:prstGeom prst="rect">
                      <a:avLst/>
                    </a:prstGeom>
                  </am3d:spPr>
                  <am3d:camera>
                    <am3d:pos x="0" y="0" z="634696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89" d="1000000"/>
                    <am3d:preTrans dx="31389035" dy="-3971710" dz="13383221"/>
                    <am3d:scale>
                      <am3d:sx n="1000000" d="1000000"/>
                      <am3d:sy n="1000000" d="1000000"/>
                      <am3d:sz n="1000000" d="1000000"/>
                    </am3d:scale>
                    <am3d:rot ax="10530206" ay="-351621" az="-1077239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028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B33AEB9C-590B-81DF-7CB1-D37855CBD3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12758" y="11621682"/>
                <a:ext cx="7248824" cy="33618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55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48D08D-9670-4B29-993E-DC276E87D06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4073-8432-04FC-D239-8A065DEA34DE}"/>
              </a:ext>
            </a:extLst>
          </p:cNvPr>
          <p:cNvSpPr txBox="1"/>
          <p:nvPr/>
        </p:nvSpPr>
        <p:spPr>
          <a:xfrm>
            <a:off x="465512" y="215539"/>
            <a:ext cx="16139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COMPONENTS </a:t>
            </a:r>
            <a:r>
              <a:rPr lang="en-IN" sz="8000" dirty="0">
                <a:solidFill>
                  <a:schemeClr val="bg1"/>
                </a:solidFill>
              </a:rPr>
              <a:t>USED </a:t>
            </a:r>
            <a:r>
              <a:rPr lang="en-IN" sz="8000" dirty="0">
                <a:solidFill>
                  <a:srgbClr val="FF0000"/>
                </a:solidFill>
              </a:rPr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449499C-0739-9D6B-9C06-48496FC671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1970865"/>
                  </p:ext>
                </p:extLst>
              </p:nvPr>
            </p:nvGraphicFramePr>
            <p:xfrm>
              <a:off x="-7810974" y="2477940"/>
              <a:ext cx="6477948" cy="38733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77948" cy="3873394"/>
                    </a:xfrm>
                    <a:prstGeom prst="rect">
                      <a:avLst/>
                    </a:prstGeom>
                  </am3d:spPr>
                  <am3d:camera>
                    <am3d:pos x="0" y="0" z="729960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988" d="1000000"/>
                    <am3d:preTrans dx="0" dy="0" dz="9848275"/>
                    <am3d:scale>
                      <am3d:sx n="1000000" d="1000000"/>
                      <am3d:sy n="1000000" d="1000000"/>
                      <am3d:sz n="1000000" d="1000000"/>
                    </am3d:scale>
                    <am3d:rot ax="5294802" ay="1822" az="593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60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449499C-0739-9D6B-9C06-48496FC671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10974" y="2477940"/>
                <a:ext cx="6477948" cy="387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EB81B8B-C9C6-D96D-83D2-CE66210035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8364199"/>
                  </p:ext>
                </p:extLst>
              </p:nvPr>
            </p:nvGraphicFramePr>
            <p:xfrm>
              <a:off x="6034873" y="2338051"/>
              <a:ext cx="6485563" cy="48475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485563" cy="4847505"/>
                    </a:xfrm>
                    <a:prstGeom prst="rect">
                      <a:avLst/>
                    </a:prstGeom>
                  </am3d:spPr>
                  <am3d:camera>
                    <am3d:pos x="0" y="0" z="634696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89" d="1000000"/>
                    <am3d:preTrans dx="31389035" dy="-3971710" dz="13383221"/>
                    <am3d:scale>
                      <am3d:sx n="1000000" d="1000000"/>
                      <am3d:sy n="1000000" d="1000000"/>
                      <am3d:sz n="1000000" d="1000000"/>
                    </am3d:scale>
                    <am3d:rot ax="7639071" ay="3121" az="107959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28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EB81B8B-C9C6-D96D-83D2-CE66210035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4873" y="2338051"/>
                <a:ext cx="6485563" cy="4847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B025BA11-43AE-296A-4582-0E27C80F869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2619411"/>
                  </p:ext>
                </p:extLst>
              </p:nvPr>
            </p:nvGraphicFramePr>
            <p:xfrm>
              <a:off x="-7810974" y="1538978"/>
              <a:ext cx="7689475" cy="79907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689475" cy="799073"/>
                    </a:xfrm>
                    <a:prstGeom prst="rect">
                      <a:avLst/>
                    </a:prstGeom>
                  </am3d:spPr>
                  <am3d:camera>
                    <am3d:pos x="0" y="0" z="4771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5" d="1000000"/>
                    <am3d:preTrans dx="-18000000" dy="0" dz="44476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093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B025BA11-43AE-296A-4582-0E27C80F8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810974" y="1538978"/>
                <a:ext cx="7689475" cy="79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BA0432A3-67D8-3BBA-556F-B1D632CBF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624227"/>
                  </p:ext>
                </p:extLst>
              </p:nvPr>
            </p:nvGraphicFramePr>
            <p:xfrm rot="5400000">
              <a:off x="22993843" y="-795404"/>
              <a:ext cx="3445330" cy="7233290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3445330" cy="7233290"/>
                    </a:xfrm>
                    <a:prstGeom prst="rect">
                      <a:avLst/>
                    </a:prstGeom>
                  </am3d:spPr>
                  <am3d:camera>
                    <am3d:pos x="0" y="0" z="61461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461" d="1000000"/>
                    <am3d:preTrans dx="0" dy="0" dz="59399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5150603" az="-1079999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80517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BA0432A3-67D8-3BBA-556F-B1D632CBF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2993843" y="-795404"/>
                <a:ext cx="3445330" cy="723329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20AD460-3399-81AC-297A-550D803D8EBC}"/>
              </a:ext>
            </a:extLst>
          </p:cNvPr>
          <p:cNvSpPr txBox="1"/>
          <p:nvPr/>
        </p:nvSpPr>
        <p:spPr>
          <a:xfrm>
            <a:off x="6711278" y="7295514"/>
            <a:ext cx="5132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200" dirty="0">
                <a:solidFill>
                  <a:schemeClr val="bg1"/>
                </a:solidFill>
              </a:rPr>
              <a:t>GPS NEO-6M MODULE</a:t>
            </a:r>
          </a:p>
        </p:txBody>
      </p:sp>
    </p:spTree>
    <p:extLst>
      <p:ext uri="{BB962C8B-B14F-4D97-AF65-F5344CB8AC3E}">
        <p14:creationId xmlns:p14="http://schemas.microsoft.com/office/powerpoint/2010/main" val="28639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3173-F6F2-D666-6A69-7CEC3260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4C0DFBA9-FAF7-9474-810D-927D0202565D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7D9CD-045B-7FEF-8C8F-EFC0204BDA71}"/>
              </a:ext>
            </a:extLst>
          </p:cNvPr>
          <p:cNvSpPr txBox="1"/>
          <p:nvPr/>
        </p:nvSpPr>
        <p:spPr>
          <a:xfrm>
            <a:off x="243840" y="121920"/>
            <a:ext cx="16139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COMPONENTS </a:t>
            </a:r>
            <a:r>
              <a:rPr lang="en-IN" sz="8000" dirty="0">
                <a:solidFill>
                  <a:schemeClr val="bg1"/>
                </a:solidFill>
              </a:rPr>
              <a:t>USED </a:t>
            </a:r>
            <a:r>
              <a:rPr lang="en-IN" sz="8000" dirty="0">
                <a:solidFill>
                  <a:srgbClr val="FF0000"/>
                </a:solidFill>
              </a:rPr>
              <a:t>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A09C5632-0A78-C845-7BEB-AEC46E5225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7325149"/>
                  </p:ext>
                </p:extLst>
              </p:nvPr>
            </p:nvGraphicFramePr>
            <p:xfrm>
              <a:off x="10429992" y="-4122821"/>
              <a:ext cx="7194640" cy="38570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94640" cy="3857051"/>
                    </a:xfrm>
                    <a:prstGeom prst="rect">
                      <a:avLst/>
                    </a:prstGeom>
                  </am3d:spPr>
                  <am3d:camera>
                    <am3d:pos x="0" y="0" z="634696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89" d="1000000"/>
                    <am3d:preTrans dx="31389035" dy="-3971710" dz="13383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80086" ay="-352489" az="107877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8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A09C5632-0A78-C845-7BEB-AEC46E5225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9992" y="-4122821"/>
                <a:ext cx="7194640" cy="3857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77828D7-4938-7F41-0A06-7E9724E41B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89232230"/>
                  </p:ext>
                </p:extLst>
              </p:nvPr>
            </p:nvGraphicFramePr>
            <p:xfrm rot="16200000">
              <a:off x="716737" y="3957074"/>
              <a:ext cx="6344259" cy="1528783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6344259" cy="1528783"/>
                    </a:xfrm>
                    <a:prstGeom prst="rect">
                      <a:avLst/>
                    </a:prstGeom>
                  </am3d:spPr>
                  <am3d:camera>
                    <am3d:pos x="0" y="0" z="4771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5" d="1000000"/>
                    <am3d:preTrans dx="-18000000" dy="0" dz="44476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677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77828D7-4938-7F41-0A06-7E9724E41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16737" y="3957074"/>
                <a:ext cx="6344259" cy="152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03D9A746-D4A9-7388-FB75-04B1E9821F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36525"/>
                  </p:ext>
                </p:extLst>
              </p:nvPr>
            </p:nvGraphicFramePr>
            <p:xfrm rot="5400000">
              <a:off x="10425053" y="1179292"/>
              <a:ext cx="4682603" cy="6110225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4682603" cy="6110225"/>
                    </a:xfrm>
                    <a:prstGeom prst="rect">
                      <a:avLst/>
                    </a:prstGeom>
                  </am3d:spPr>
                  <am3d:camera>
                    <am3d:pos x="0" y="0" z="61461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461" d="1000000"/>
                    <am3d:preTrans dx="0" dy="0" dz="59399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31091" ay="1820186" az="-1076519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051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03D9A746-D4A9-7388-FB75-04B1E9821F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0425053" y="1179292"/>
                <a:ext cx="4682603" cy="611022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CA8CD12-A926-4A74-6BCB-DA222523B8C7}"/>
              </a:ext>
            </a:extLst>
          </p:cNvPr>
          <p:cNvSpPr txBox="1"/>
          <p:nvPr/>
        </p:nvSpPr>
        <p:spPr>
          <a:xfrm>
            <a:off x="4765107" y="8393897"/>
            <a:ext cx="110563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200" dirty="0">
                <a:solidFill>
                  <a:schemeClr val="bg1"/>
                </a:solidFill>
              </a:rPr>
              <a:t>NRF24L01 TRANCEIVER ANTENNA AND ADAPTOR </a:t>
            </a:r>
          </a:p>
        </p:txBody>
      </p:sp>
    </p:spTree>
    <p:extLst>
      <p:ext uri="{BB962C8B-B14F-4D97-AF65-F5344CB8AC3E}">
        <p14:creationId xmlns:p14="http://schemas.microsoft.com/office/powerpoint/2010/main" val="254417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16A6F2FB-5010-4232-56D1-54BA2952AC9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74079BC7-EC7B-3F07-4F82-CB129FC0FCFE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5C010C6-CD5B-4A60-01B5-9F31E1FCE38F}"/>
              </a:ext>
            </a:extLst>
          </p:cNvPr>
          <p:cNvSpPr txBox="1">
            <a:spLocks/>
          </p:cNvSpPr>
          <p:nvPr/>
        </p:nvSpPr>
        <p:spPr>
          <a:xfrm>
            <a:off x="8155945" y="2007900"/>
            <a:ext cx="10276834" cy="8228936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285750" indent="-285750" algn="l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EB3F5C"/>
              </a:buClr>
              <a:buNone/>
              <a:defRPr/>
            </a:pPr>
            <a:endParaRPr kumimoji="1" lang="en-US" altLang="ja-JP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0348D08D-9670-4B29-993E-DC276E87D06B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C24F7A8-1C35-B58C-389D-0A2C0DD329AF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292EA0-2066-FE55-59D4-8FA8A61A4219}"/>
              </a:ext>
            </a:extLst>
          </p:cNvPr>
          <p:cNvSpPr txBox="1"/>
          <p:nvPr/>
        </p:nvSpPr>
        <p:spPr>
          <a:xfrm>
            <a:off x="260354" y="158044"/>
            <a:ext cx="1579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MAJOR</a:t>
            </a:r>
            <a:r>
              <a:rPr lang="en-IN" sz="4800" dirty="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 ELECTRICAL COMPONENTS USED </a:t>
            </a:r>
            <a:r>
              <a:rPr lang="en-IN" sz="4800" dirty="0">
                <a:solidFill>
                  <a:srgbClr val="FF0000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:</a:t>
            </a:r>
          </a:p>
        </p:txBody>
      </p:sp>
      <p:pic>
        <p:nvPicPr>
          <p:cNvPr id="3" name="Picture 2" descr="Product Image">
            <a:extLst>
              <a:ext uri="{FF2B5EF4-FFF2-40B4-BE49-F238E27FC236}">
                <a16:creationId xmlns:a16="http://schemas.microsoft.com/office/drawing/2014/main" id="{5128F64A-DA5F-5F26-9234-BDE2FEAC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15" y="1144961"/>
            <a:ext cx="4986969" cy="463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RF24L01+PA+LNA with Antenna 2.4GHz Wireless Transceiver Module - 99Tech">
            <a:extLst>
              <a:ext uri="{FF2B5EF4-FFF2-40B4-BE49-F238E27FC236}">
                <a16:creationId xmlns:a16="http://schemas.microsoft.com/office/drawing/2014/main" id="{CDD23BC3-3537-2D73-8087-2AECAB2B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739" y="1783330"/>
            <a:ext cx="4397774" cy="37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LTRASONIC SENSOR HC-SR04 at ₹ 55 | Ultrasonic Proximity Sensors in ...">
            <a:extLst>
              <a:ext uri="{FF2B5EF4-FFF2-40B4-BE49-F238E27FC236}">
                <a16:creationId xmlns:a16="http://schemas.microsoft.com/office/drawing/2014/main" id="{7B7AC15D-9451-5C6E-0F60-69F4B2909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808" y="5778125"/>
            <a:ext cx="3980474" cy="39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43037691-8BF6-329F-17DE-F1A87C1E3A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6D381F2-CA64-69AF-F8BC-4F30D4FE7B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C382AE84-74D0-BAF0-8E0A-7E6AE4D98D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658319-7CAB-2632-DD70-C5DEDBB97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94" y="1273999"/>
            <a:ext cx="3878522" cy="387852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BA578BB-9262-D362-5859-E6874E3C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11" y="5803018"/>
            <a:ext cx="4018316" cy="35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298N Motor Driver Module (2A) – Digitalelectronics.lk">
            <a:extLst>
              <a:ext uri="{FF2B5EF4-FFF2-40B4-BE49-F238E27FC236}">
                <a16:creationId xmlns:a16="http://schemas.microsoft.com/office/drawing/2014/main" id="{951FB227-A0A6-5E1E-245D-620011E1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340" y="5402103"/>
            <a:ext cx="4453287" cy="44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.3 Inch I2C IIC 4 pin OLED Display Module with VCC GND-Blue">
            <a:extLst>
              <a:ext uri="{FF2B5EF4-FFF2-40B4-BE49-F238E27FC236}">
                <a16:creationId xmlns:a16="http://schemas.microsoft.com/office/drawing/2014/main" id="{D7D46277-005D-CDB6-B9AE-ABE9B227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734" y="5713452"/>
            <a:ext cx="3878522" cy="387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3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F7E6-13CB-DACA-CF7C-A0E41D081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52">
            <a:extLst>
              <a:ext uri="{FF2B5EF4-FFF2-40B4-BE49-F238E27FC236}">
                <a16:creationId xmlns:a16="http://schemas.microsoft.com/office/drawing/2014/main" id="{2714BAA1-56F7-A985-91A0-354905971DE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5300" y="474662"/>
            <a:ext cx="79121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AF864B37-7BB5-B4C4-92A7-08A226A42696}"/>
              </a:ext>
            </a:extLst>
          </p:cNvPr>
          <p:cNvSpPr txBox="1">
            <a:spLocks/>
          </p:cNvSpPr>
          <p:nvPr/>
        </p:nvSpPr>
        <p:spPr>
          <a:xfrm>
            <a:off x="8155945" y="50164"/>
            <a:ext cx="8823957" cy="1957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137141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B3F5C"/>
              </a:solidFill>
              <a:effectLst/>
              <a:uLnTx/>
              <a:uFillTx/>
              <a:latin typeface="Roboto Bold" pitchFamily="2" charset="0"/>
              <a:cs typeface="+mj-cs"/>
            </a:endParaRPr>
          </a:p>
        </p:txBody>
      </p:sp>
      <p:sp>
        <p:nvSpPr>
          <p:cNvPr id="50" name="Callout Text" hidden="1">
            <a:extLst>
              <a:ext uri="{FF2B5EF4-FFF2-40B4-BE49-F238E27FC236}">
                <a16:creationId xmlns:a16="http://schemas.microsoft.com/office/drawing/2014/main" id="{3ED36104-6E46-74D6-2754-3D60BCE58912}"/>
              </a:ext>
            </a:extLst>
          </p:cNvPr>
          <p:cNvSpPr/>
          <p:nvPr/>
        </p:nvSpPr>
        <p:spPr>
          <a:xfrm>
            <a:off x="2362200" y="266700"/>
            <a:ext cx="5326412" cy="1903294"/>
          </a:xfrm>
          <a:prstGeom prst="wedgeRectCallout">
            <a:avLst>
              <a:gd name="adj1" fmla="val 60515"/>
              <a:gd name="adj2" fmla="val 111000"/>
            </a:avLst>
          </a:prstGeom>
          <a:solidFill>
            <a:srgbClr val="2B2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7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HINT: </a:t>
            </a:r>
            <a:r>
              <a:rPr lang="en-US" sz="2700" b="1" dirty="0">
                <a:solidFill>
                  <a:schemeClr val="bg1"/>
                </a:solidFill>
              </a:rPr>
              <a:t>To change this single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1- Right Click on top of the image.</a:t>
            </a:r>
          </a:p>
          <a:p>
            <a:pPr algn="ctr"/>
            <a:r>
              <a:rPr lang="en-US" sz="2100" b="1" dirty="0">
                <a:solidFill>
                  <a:schemeClr val="bg1"/>
                </a:solidFill>
              </a:rPr>
              <a:t>2- Choose “Change Picture”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3- Choose option “From a File”</a:t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4- Locate your file and open</a:t>
            </a:r>
          </a:p>
          <a:p>
            <a:pPr algn="ctr"/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2C30DF82-3BBE-1BCC-10C4-4C88317E3455}"/>
              </a:ext>
            </a:extLst>
          </p:cNvPr>
          <p:cNvSpPr txBox="1">
            <a:spLocks/>
          </p:cNvSpPr>
          <p:nvPr/>
        </p:nvSpPr>
        <p:spPr>
          <a:xfrm>
            <a:off x="200917" y="158044"/>
            <a:ext cx="6716077" cy="1871515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>
            <a:lvl1pPr algn="l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pPr defTabSz="914324">
              <a:defRPr/>
            </a:pPr>
            <a:endParaRPr kumimoji="1" lang="ja-JP" altLang="en-US" sz="7200" dirty="0">
              <a:solidFill>
                <a:srgbClr val="EB3F5C"/>
              </a:solidFill>
              <a:ea typeface="游ゴシック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814A9-02F2-1868-4185-17830E6C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97" y="158044"/>
            <a:ext cx="15431321" cy="97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1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nest_Progres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3F5C"/>
      </a:accent1>
      <a:accent2>
        <a:srgbClr val="FEE54C"/>
      </a:accent2>
      <a:accent3>
        <a:srgbClr val="5A348C"/>
      </a:accent3>
      <a:accent4>
        <a:srgbClr val="006699"/>
      </a:accent4>
      <a:accent5>
        <a:srgbClr val="4BACC6"/>
      </a:accent5>
      <a:accent6>
        <a:srgbClr val="FD750F"/>
      </a:accent6>
      <a:hlink>
        <a:srgbClr val="E36C09"/>
      </a:hlink>
      <a:folHlink>
        <a:srgbClr val="E36C0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35281</TotalTime>
  <Words>3589</Words>
  <Application>Microsoft Office PowerPoint</Application>
  <PresentationFormat>Custom</PresentationFormat>
  <Paragraphs>373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游ゴシック Light</vt:lpstr>
      <vt:lpstr>Arial</vt:lpstr>
      <vt:lpstr>Calibri</vt:lpstr>
      <vt:lpstr>Calibri Light</vt:lpstr>
      <vt:lpstr>Courier New</vt:lpstr>
      <vt:lpstr>Roboto</vt:lpstr>
      <vt:lpstr>Roboto </vt:lpstr>
      <vt:lpstr>Roboto Bold</vt:lpstr>
      <vt:lpstr>Söhne</vt:lpstr>
      <vt:lpstr>Symbol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</dc:creator>
  <cp:lastModifiedBy>Hitesh Bhoyar</cp:lastModifiedBy>
  <cp:revision>588</cp:revision>
  <dcterms:created xsi:type="dcterms:W3CDTF">2017-03-29T19:21:49Z</dcterms:created>
  <dcterms:modified xsi:type="dcterms:W3CDTF">2025-06-15T10:15:38Z</dcterms:modified>
</cp:coreProperties>
</file>